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36"/>
  </p:notesMasterIdLst>
  <p:sldIdLst>
    <p:sldId id="258" r:id="rId2"/>
    <p:sldId id="259" r:id="rId3"/>
    <p:sldId id="262" r:id="rId4"/>
    <p:sldId id="260" r:id="rId5"/>
    <p:sldId id="261" r:id="rId6"/>
    <p:sldId id="263" r:id="rId7"/>
    <p:sldId id="264" r:id="rId8"/>
    <p:sldId id="265" r:id="rId9"/>
    <p:sldId id="266" r:id="rId10"/>
    <p:sldId id="267" r:id="rId11"/>
    <p:sldId id="268" r:id="rId12"/>
    <p:sldId id="270" r:id="rId13"/>
    <p:sldId id="273" r:id="rId14"/>
    <p:sldId id="274" r:id="rId15"/>
    <p:sldId id="275" r:id="rId16"/>
    <p:sldId id="276" r:id="rId17"/>
    <p:sldId id="283" r:id="rId18"/>
    <p:sldId id="271" r:id="rId19"/>
    <p:sldId id="272" r:id="rId20"/>
    <p:sldId id="284" r:id="rId21"/>
    <p:sldId id="277" r:id="rId22"/>
    <p:sldId id="285" r:id="rId23"/>
    <p:sldId id="278" r:id="rId24"/>
    <p:sldId id="286" r:id="rId25"/>
    <p:sldId id="279" r:id="rId26"/>
    <p:sldId id="280" r:id="rId27"/>
    <p:sldId id="287" r:id="rId28"/>
    <p:sldId id="281" r:id="rId29"/>
    <p:sldId id="291" r:id="rId30"/>
    <p:sldId id="288" r:id="rId31"/>
    <p:sldId id="289" r:id="rId32"/>
    <p:sldId id="290" r:id="rId33"/>
    <p:sldId id="292" r:id="rId34"/>
    <p:sldId id="293" r:id="rId35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FFCC"/>
    <a:srgbClr val="FFFFFF"/>
    <a:srgbClr val="FFD9B3"/>
    <a:srgbClr val="FFFFCC"/>
    <a:srgbClr val="CCFFFF"/>
    <a:srgbClr val="FFCCFF"/>
    <a:srgbClr val="FFCCCC"/>
    <a:srgbClr val="FF00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3214" autoAdjust="0"/>
  </p:normalViewPr>
  <p:slideViewPr>
    <p:cSldViewPr>
      <p:cViewPr varScale="1">
        <p:scale>
          <a:sx n="64" d="100"/>
          <a:sy n="64" d="100"/>
        </p:scale>
        <p:origin x="-1336" y="-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81E06F24-1C76-4038-A0EA-2C39E5764BF5}" type="datetimeFigureOut">
              <a:rPr lang="ru-RU"/>
              <a:pPr>
                <a:defRPr/>
              </a:pPr>
              <a:t>16.05.2020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E79802EA-8123-4984-ADEA-547AF6A0CF8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35843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9956B790-0526-4EE0-9D7C-11586544968C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19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22"/>
          <p:cNvSpPr/>
          <p:nvPr/>
        </p:nvSpPr>
        <p:spPr>
          <a:xfrm flipV="1">
            <a:off x="5410200" y="3810000"/>
            <a:ext cx="3733800" cy="90488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Прямоугольник 23"/>
          <p:cNvSpPr/>
          <p:nvPr/>
        </p:nvSpPr>
        <p:spPr>
          <a:xfrm flipV="1">
            <a:off x="5410200" y="3897313"/>
            <a:ext cx="3733800" cy="19208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ик 24"/>
          <p:cNvSpPr/>
          <p:nvPr/>
        </p:nvSpPr>
        <p:spPr>
          <a:xfrm flipV="1">
            <a:off x="5410200" y="4114800"/>
            <a:ext cx="3733800" cy="9525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Прямоугольник 25"/>
          <p:cNvSpPr/>
          <p:nvPr/>
        </p:nvSpPr>
        <p:spPr>
          <a:xfrm flipV="1">
            <a:off x="5410200" y="4164013"/>
            <a:ext cx="1965325" cy="19050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Прямоугольник 26"/>
          <p:cNvSpPr/>
          <p:nvPr/>
        </p:nvSpPr>
        <p:spPr>
          <a:xfrm flipV="1">
            <a:off x="5410200" y="4198938"/>
            <a:ext cx="1965325" cy="9525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 useBgFill="1">
        <p:nvSpPr>
          <p:cNvPr id="11" name="Скругленный прямоугольник 29"/>
          <p:cNvSpPr/>
          <p:nvPr/>
        </p:nvSpPr>
        <p:spPr bwMode="white">
          <a:xfrm>
            <a:off x="5410200" y="3962400"/>
            <a:ext cx="3063875" cy="26988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 useBgFill="1">
        <p:nvSpPr>
          <p:cNvPr id="12" name="Скругленный прямоугольник 30"/>
          <p:cNvSpPr/>
          <p:nvPr/>
        </p:nvSpPr>
        <p:spPr bwMode="white">
          <a:xfrm>
            <a:off x="7377113" y="4060825"/>
            <a:ext cx="1600200" cy="36513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3" name="Прямоугольник 6"/>
          <p:cNvSpPr/>
          <p:nvPr/>
        </p:nvSpPr>
        <p:spPr>
          <a:xfrm>
            <a:off x="0" y="3649663"/>
            <a:ext cx="9144000" cy="24447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4" name="Прямоугольник 9"/>
          <p:cNvSpPr/>
          <p:nvPr/>
        </p:nvSpPr>
        <p:spPr>
          <a:xfrm>
            <a:off x="0" y="3675063"/>
            <a:ext cx="9144000" cy="1412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5" name="Прямоугольник 10"/>
          <p:cNvSpPr/>
          <p:nvPr/>
        </p:nvSpPr>
        <p:spPr>
          <a:xfrm flipV="1">
            <a:off x="6413500" y="3643313"/>
            <a:ext cx="2730500" cy="24765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6" name="Прямоугольник 18"/>
          <p:cNvSpPr/>
          <p:nvPr/>
        </p:nvSpPr>
        <p:spPr>
          <a:xfrm>
            <a:off x="0" y="0"/>
            <a:ext cx="9144000" cy="370205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17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875"/>
            <a:ext cx="960438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1D0ECE-9655-4265-A89D-52E07E714445}" type="datetimeFigureOut">
              <a:rPr lang="en-US"/>
              <a:pPr>
                <a:defRPr/>
              </a:pPr>
              <a:t>5/16/2020</a:t>
            </a:fld>
            <a:endParaRPr lang="en-US"/>
          </a:p>
        </p:txBody>
      </p:sp>
      <p:sp>
        <p:nvSpPr>
          <p:cNvPr id="18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588"/>
            <a:ext cx="747712" cy="365125"/>
          </a:xfrm>
        </p:spPr>
        <p:txBody>
          <a:bodyPr/>
          <a:lstStyle>
            <a:lvl1pPr algn="r">
              <a:defRPr sz="1800" smtClean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BB7B274C-1384-4849-8A63-01790EF7EA4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F499A5-4D66-4281-99F2-CB50F3A02689}" type="datetimeFigureOut">
              <a:rPr lang="en-US"/>
              <a:pPr>
                <a:defRPr/>
              </a:pPr>
              <a:t>5/16/2020</a:t>
            </a:fld>
            <a:endParaRPr lang="en-US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E2521E-7D76-446D-B7AC-B13F6AF0564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FD75B3-565F-4214-8327-B85ED4B5CD79}" type="datetimeFigureOut">
              <a:rPr lang="en-US"/>
              <a:pPr>
                <a:defRPr/>
              </a:pPr>
              <a:t>5/16/2020</a:t>
            </a:fld>
            <a:endParaRPr lang="en-US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056BC2-CEF3-42A9-958F-CCFD7CF2C24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337505-4A50-4C91-A0F2-2E74E8478FA8}" type="datetimeFigureOut">
              <a:rPr lang="en-US"/>
              <a:pPr>
                <a:defRPr/>
              </a:pPr>
              <a:t>5/16/2020</a:t>
            </a:fld>
            <a:endParaRPr lang="en-US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5A7162-2683-4D3B-BEB9-486211B3725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ABED12-A481-4D18-9E33-0DA7409150C9}" type="datetimeFigureOut">
              <a:rPr lang="en-US"/>
              <a:pPr>
                <a:defRPr/>
              </a:pPr>
              <a:t>5/16/2020</a:t>
            </a:fld>
            <a:endParaRPr lang="en-US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36CF3B-8DAF-4665-A48E-C425FD77AF8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98B71C-F836-4E00-9246-D637631C7AE3}" type="datetimeFigureOut">
              <a:rPr lang="en-US"/>
              <a:pPr>
                <a:defRPr/>
              </a:pPr>
              <a:t>5/16/2020</a:t>
            </a:fld>
            <a:endParaRPr lang="en-US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E132DB-74F9-44D0-9E13-E04676562B0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/>
          <a:lstStyle>
            <a:lvl1pPr>
              <a:defRPr sz="4000" b="0" i="0" cap="none" baseline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E3CBF5B1-F5B8-4D0F-84C1-297C67F3A210}" type="datetimeFigureOut">
              <a:rPr lang="en-US"/>
              <a:pPr>
                <a:defRPr/>
              </a:pPr>
              <a:t>5/16/2020</a:t>
            </a:fld>
            <a:endParaRPr lang="en-US"/>
          </a:p>
        </p:txBody>
      </p:sp>
      <p:sp>
        <p:nvSpPr>
          <p:cNvPr id="8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1B4FCB19-2A44-47F0-BFDA-1CC35FA77B6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9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363" y="612775"/>
            <a:ext cx="957262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235BB8-DA6C-4ED9-956F-6FD07FC3BDBC}" type="datetimeFigureOut">
              <a:rPr lang="en-US"/>
              <a:pPr>
                <a:defRPr/>
              </a:pPr>
              <a:t>5/16/2020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807464-1CD3-435B-ACBB-528A1746463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DABC03-7B48-4751-826B-2D592C57B00C}" type="datetimeFigureOut">
              <a:rPr lang="en-US"/>
              <a:pPr>
                <a:defRPr/>
              </a:pPr>
              <a:t>5/16/2020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DE82EB-68AC-402D-A90E-E9883A933A9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E2B52C-7C32-4225-9340-6806FE86B496}" type="datetimeFigureOut">
              <a:rPr lang="en-US"/>
              <a:pPr>
                <a:defRPr/>
              </a:pPr>
              <a:t>5/16/2020</a:t>
            </a:fld>
            <a:endParaRPr lang="en-US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9ACE3D-3E87-467F-9E38-20E1CFA110A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B917D0-3A12-4F1F-B2CA-95E655786E18}" type="datetimeFigureOut">
              <a:rPr lang="en-US"/>
              <a:pPr>
                <a:defRPr/>
              </a:pPr>
              <a:t>5/16/2020</a:t>
            </a:fld>
            <a:endParaRPr lang="en-US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68C755-0C75-4438-A839-E92E0502A17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0" y="366713"/>
            <a:ext cx="9144000" cy="8413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0"/>
            <a:ext cx="9144000" cy="31115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7975"/>
            <a:ext cx="9144000" cy="92075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200" y="360363"/>
            <a:ext cx="3733800" cy="904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39738"/>
            <a:ext cx="3733800" cy="18097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025" y="496888"/>
            <a:ext cx="3063875" cy="28575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938" y="588963"/>
            <a:ext cx="1600200" cy="3651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5263" y="-1588"/>
            <a:ext cx="57150" cy="620713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3988" y="-1588"/>
            <a:ext cx="28575" cy="620713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4938" y="-1588"/>
            <a:ext cx="9525" cy="620713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725" y="-1588"/>
            <a:ext cx="26988" cy="620713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400" y="0"/>
            <a:ext cx="55563" cy="585788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4125" y="0"/>
            <a:ext cx="7938" cy="585788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039" name="Заголовок 21"/>
          <p:cNvSpPr>
            <a:spLocks noGrp="1"/>
          </p:cNvSpPr>
          <p:nvPr>
            <p:ph type="title"/>
          </p:nvPr>
        </p:nvSpPr>
        <p:spPr bwMode="auto">
          <a:xfrm>
            <a:off x="457200" y="1143000"/>
            <a:ext cx="82296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40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2249488"/>
            <a:ext cx="8229600" cy="432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8" y="612775"/>
            <a:ext cx="957262" cy="457200"/>
          </a:xfrm>
          <a:prstGeom prst="rect">
            <a:avLst/>
          </a:prstGeom>
        </p:spPr>
        <p:txBody>
          <a:bodyPr vert="horz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800" smtClean="0">
                <a:solidFill>
                  <a:schemeClr val="accent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EF785FC-C966-4385-9641-C3D0C231CFEE}" type="datetimeFigureOut">
              <a:rPr lang="en-US"/>
              <a:pPr>
                <a:defRPr/>
              </a:pPr>
              <a:t>5/16/2020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775"/>
            <a:ext cx="1325563" cy="457200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800">
                <a:solidFill>
                  <a:schemeClr val="accent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038" y="1588"/>
            <a:ext cx="762000" cy="366712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800" smtClean="0">
                <a:solidFill>
                  <a:srgbClr val="FFFFFF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5578672-FF0C-453E-88EC-412F47CBE64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5" r:id="rId2"/>
    <p:sldLayoutId id="2147483694" r:id="rId3"/>
    <p:sldLayoutId id="2147483693" r:id="rId4"/>
    <p:sldLayoutId id="2147483697" r:id="rId5"/>
    <p:sldLayoutId id="2147483698" r:id="rId6"/>
    <p:sldLayoutId id="2147483692" r:id="rId7"/>
    <p:sldLayoutId id="2147483691" r:id="rId8"/>
    <p:sldLayoutId id="2147483690" r:id="rId9"/>
    <p:sldLayoutId id="2147483689" r:id="rId10"/>
    <p:sldLayoutId id="2147483688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4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9pPr>
    </p:titleStyle>
    <p:bodyStyle>
      <a:lvl1pPr marL="365125" indent="-255588" algn="l" rtl="0" fontAlgn="base">
        <a:spcBef>
          <a:spcPts val="300"/>
        </a:spcBef>
        <a:spcAft>
          <a:spcPct val="0"/>
        </a:spcAft>
        <a:buClr>
          <a:srgbClr val="A04DA3"/>
        </a:buClr>
        <a:buFont typeface="Georgia" pitchFamily="18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7225" indent="-246063" algn="l" rtl="0" fontAlgn="base">
        <a:spcBef>
          <a:spcPts val="300"/>
        </a:spcBef>
        <a:spcAft>
          <a:spcPct val="0"/>
        </a:spcAft>
        <a:buClr>
          <a:schemeClr val="accent2"/>
        </a:buClr>
        <a:buFont typeface="Georgia" pitchFamily="18" charset="0"/>
        <a:buChar char="▫"/>
        <a:defRPr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2338" indent="-219075" algn="l" rtl="0" fontAlgn="base">
        <a:spcBef>
          <a:spcPts val="300"/>
        </a:spcBef>
        <a:spcAft>
          <a:spcPct val="0"/>
        </a:spcAft>
        <a:buClr>
          <a:schemeClr val="accent1"/>
        </a:buClr>
        <a:buFont typeface="Wingdings 2" pitchFamily="18" charset="2"/>
        <a:buChar char=""/>
        <a:defRPr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13" indent="-200025" algn="l" rtl="0" fontAlgn="base">
        <a:spcBef>
          <a:spcPts val="300"/>
        </a:spcBef>
        <a:spcAft>
          <a:spcPct val="0"/>
        </a:spcAft>
        <a:buClr>
          <a:schemeClr val="accent1"/>
        </a:buClr>
        <a:buFont typeface="Wingdings 2" pitchFamily="18" charset="2"/>
        <a:buChar char=""/>
        <a:defRPr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063" indent="-182563" algn="l" rtl="0" fontAlgn="base">
        <a:spcBef>
          <a:spcPts val="300"/>
        </a:spcBef>
        <a:spcAft>
          <a:spcPct val="0"/>
        </a:spcAft>
        <a:buClr>
          <a:srgbClr val="A04DA3"/>
        </a:buClr>
        <a:buFont typeface="Georgia" pitchFamily="18" charset="0"/>
        <a:buChar char="▫"/>
        <a:defRPr sz="2000" kern="1200">
          <a:solidFill>
            <a:srgbClr val="A04DA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4" Type="http://schemas.openxmlformats.org/officeDocument/2006/relationships/slide" Target="slide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8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8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C:\Users\Toshiba\Desktop\004ge3fq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29000" y="4648200"/>
            <a:ext cx="2336800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7" name="Текст 4"/>
          <p:cNvSpPr>
            <a:spLocks noGrp="1"/>
          </p:cNvSpPr>
          <p:nvPr>
            <p:ph type="body" idx="1"/>
          </p:nvPr>
        </p:nvSpPr>
        <p:spPr>
          <a:xfrm>
            <a:off x="533400" y="1676400"/>
            <a:ext cx="7961313" cy="3200400"/>
          </a:xfrm>
        </p:spPr>
        <p:txBody>
          <a:bodyPr/>
          <a:lstStyle/>
          <a:p>
            <a:pPr marL="44450" algn="ctr"/>
            <a:r>
              <a:rPr lang="ru-RU" sz="6000" smtClean="0"/>
              <a:t>Основные понятия о здоровье и здоровом образе жизни</a:t>
            </a:r>
          </a:p>
        </p:txBody>
      </p:sp>
      <p:sp>
        <p:nvSpPr>
          <p:cNvPr id="7" name="Управляющая кнопка: далее 6">
            <a:hlinkClick r:id="" action="ppaction://hlinkshowjump?jump=nextslide" highlightClick="1"/>
          </p:cNvPr>
          <p:cNvSpPr/>
          <p:nvPr/>
        </p:nvSpPr>
        <p:spPr>
          <a:xfrm>
            <a:off x="8001000" y="6096000"/>
            <a:ext cx="685800" cy="533400"/>
          </a:xfrm>
          <a:prstGeom prst="actionButtonForwardNex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Управляющая кнопка: назад 7">
            <a:hlinkClick r:id="rId3" action="ppaction://hlinksldjump" highlightClick="1"/>
          </p:cNvPr>
          <p:cNvSpPr/>
          <p:nvPr/>
        </p:nvSpPr>
        <p:spPr>
          <a:xfrm>
            <a:off x="7391400" y="6096000"/>
            <a:ext cx="609600" cy="533400"/>
          </a:xfrm>
          <a:prstGeom prst="actionButtonBackPreviou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Picture 2" descr="C:\Users\Toshiba\Desktop\0_65cae_e2a4cee9_X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066800"/>
          </a:xfrm>
        </p:spPr>
        <p:txBody>
          <a:bodyPr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u="sng" dirty="0" smtClean="0">
                <a:solidFill>
                  <a:schemeClr val="accent4">
                    <a:lumMod val="75000"/>
                  </a:schemeClr>
                </a:solidFill>
              </a:rPr>
              <a:t>Современные методы оздоровления</a:t>
            </a:r>
            <a:endParaRPr lang="ru-RU" u="sng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2" name="Содержимое 21"/>
          <p:cNvSpPr>
            <a:spLocks noGrp="1"/>
          </p:cNvSpPr>
          <p:nvPr>
            <p:ph idx="1"/>
          </p:nvPr>
        </p:nvSpPr>
        <p:spPr>
          <a:xfrm>
            <a:off x="0" y="1676400"/>
            <a:ext cx="9144000" cy="3962400"/>
          </a:xfrm>
        </p:spPr>
        <p:txBody>
          <a:bodyPr>
            <a:noAutofit/>
          </a:bodyPr>
          <a:lstStyle/>
          <a:p>
            <a:pPr marL="365760" indent="-256032" algn="ctr" fontAlgn="auto">
              <a:spcAft>
                <a:spcPts val="0"/>
              </a:spcAft>
              <a:buClr>
                <a:schemeClr val="accent3"/>
              </a:buClr>
              <a:buFont typeface="Georgia"/>
              <a:buChar char="•"/>
              <a:defRPr/>
            </a:pPr>
            <a:r>
              <a:rPr lang="ru-RU" sz="3200" b="1" dirty="0" smtClean="0">
                <a:solidFill>
                  <a:schemeClr val="accent4">
                    <a:lumMod val="75000"/>
                  </a:schemeClr>
                </a:solidFill>
              </a:rPr>
              <a:t>Совершенствование духовности</a:t>
            </a:r>
          </a:p>
          <a:p>
            <a:pPr marL="365760" indent="-256032" algn="ctr" fontAlgn="auto">
              <a:spcAft>
                <a:spcPts val="0"/>
              </a:spcAft>
              <a:buClr>
                <a:schemeClr val="accent3"/>
              </a:buClr>
              <a:buFont typeface="Georgia"/>
              <a:buChar char="•"/>
              <a:defRPr/>
            </a:pPr>
            <a:r>
              <a:rPr lang="ru-RU" sz="3200" b="1" dirty="0" smtClean="0">
                <a:solidFill>
                  <a:schemeClr val="accent4">
                    <a:lumMod val="75000"/>
                  </a:schemeClr>
                </a:solidFill>
              </a:rPr>
              <a:t>Физическое совершенствование </a:t>
            </a:r>
          </a:p>
          <a:p>
            <a:pPr marL="365760" indent="-256032" algn="ctr" fontAlgn="auto">
              <a:spcAft>
                <a:spcPts val="0"/>
              </a:spcAft>
              <a:buClr>
                <a:schemeClr val="accent3"/>
              </a:buClr>
              <a:buFont typeface="Georgia"/>
              <a:buChar char="•"/>
              <a:defRPr/>
            </a:pPr>
            <a:r>
              <a:rPr lang="ru-RU" sz="3200" b="1" dirty="0" smtClean="0">
                <a:solidFill>
                  <a:schemeClr val="accent4">
                    <a:lumMod val="75000"/>
                  </a:schemeClr>
                </a:solidFill>
              </a:rPr>
              <a:t>Дыхательные техники и их применение</a:t>
            </a:r>
          </a:p>
          <a:p>
            <a:pPr marL="365760" indent="-256032" algn="ctr" fontAlgn="auto">
              <a:spcAft>
                <a:spcPts val="0"/>
              </a:spcAft>
              <a:buClr>
                <a:schemeClr val="accent3"/>
              </a:buClr>
              <a:buFont typeface="Georgia"/>
              <a:buChar char="•"/>
              <a:defRPr/>
            </a:pPr>
            <a:r>
              <a:rPr lang="ru-RU" sz="3200" b="1" dirty="0" smtClean="0">
                <a:solidFill>
                  <a:schemeClr val="accent4">
                    <a:lumMod val="75000"/>
                  </a:schemeClr>
                </a:solidFill>
              </a:rPr>
              <a:t>Питание</a:t>
            </a:r>
          </a:p>
          <a:p>
            <a:pPr marL="365760" indent="-256032" algn="ctr" fontAlgn="auto">
              <a:spcAft>
                <a:spcPts val="0"/>
              </a:spcAft>
              <a:buClr>
                <a:schemeClr val="accent3"/>
              </a:buClr>
              <a:buFont typeface="Georgia"/>
              <a:buChar char="•"/>
              <a:defRPr/>
            </a:pPr>
            <a:r>
              <a:rPr lang="ru-RU" sz="3200" b="1" dirty="0" smtClean="0">
                <a:solidFill>
                  <a:schemeClr val="accent4">
                    <a:lumMod val="75000"/>
                  </a:schemeClr>
                </a:solidFill>
              </a:rPr>
              <a:t>Управление эмоциями</a:t>
            </a:r>
          </a:p>
          <a:p>
            <a:pPr marL="365760" indent="-256032" algn="ctr" fontAlgn="auto">
              <a:spcAft>
                <a:spcPts val="0"/>
              </a:spcAft>
              <a:buClr>
                <a:schemeClr val="accent3"/>
              </a:buClr>
              <a:buFont typeface="Georgia"/>
              <a:buChar char="•"/>
              <a:defRPr/>
            </a:pPr>
            <a:r>
              <a:rPr lang="ru-RU" sz="3200" b="1" dirty="0" smtClean="0">
                <a:solidFill>
                  <a:schemeClr val="accent4">
                    <a:lumMod val="75000"/>
                  </a:schemeClr>
                </a:solidFill>
              </a:rPr>
              <a:t>Управление мыслями</a:t>
            </a:r>
          </a:p>
          <a:p>
            <a:pPr marL="365760" indent="-256032" algn="ctr" fontAlgn="auto">
              <a:spcAft>
                <a:spcPts val="0"/>
              </a:spcAft>
              <a:buClr>
                <a:schemeClr val="accent3"/>
              </a:buClr>
              <a:buFont typeface="Georgia"/>
              <a:buChar char="•"/>
              <a:defRPr/>
            </a:pPr>
            <a:r>
              <a:rPr lang="ru-RU" sz="3200" b="1" dirty="0" smtClean="0">
                <a:solidFill>
                  <a:schemeClr val="accent4">
                    <a:lumMod val="75000"/>
                  </a:schemeClr>
                </a:solidFill>
              </a:rPr>
              <a:t>Биоэнергетика</a:t>
            </a:r>
            <a:endParaRPr lang="ru-RU" sz="32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5" name="Управляющая кнопка: далее 4">
            <a:hlinkClick r:id="" action="ppaction://hlinkshowjump?jump=nextslide" highlightClick="1"/>
          </p:cNvPr>
          <p:cNvSpPr/>
          <p:nvPr/>
        </p:nvSpPr>
        <p:spPr>
          <a:xfrm>
            <a:off x="8458200" y="6172200"/>
            <a:ext cx="685800" cy="685800"/>
          </a:xfrm>
          <a:prstGeom prst="actionButtonForwardNex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" name="Управляющая кнопка: назад 5">
            <a:hlinkClick r:id="rId3" action="ppaction://hlinksldjump" highlightClick="1"/>
          </p:cNvPr>
          <p:cNvSpPr/>
          <p:nvPr/>
        </p:nvSpPr>
        <p:spPr>
          <a:xfrm>
            <a:off x="7772400" y="6172200"/>
            <a:ext cx="685800" cy="685800"/>
          </a:xfrm>
          <a:prstGeom prst="actionButtonBackPreviou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CCFFFF"/>
            </a:gs>
            <a:gs pos="50000">
              <a:schemeClr val="accent2">
                <a:lumMod val="20000"/>
                <a:lumOff val="80000"/>
              </a:schemeClr>
            </a:gs>
            <a:gs pos="100000">
              <a:schemeClr val="accent3">
                <a:lumMod val="20000"/>
                <a:lumOff val="80000"/>
              </a:schemeClr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Заголовок 1"/>
          <p:cNvSpPr>
            <a:spLocks noGrp="1"/>
          </p:cNvSpPr>
          <p:nvPr>
            <p:ph type="title"/>
          </p:nvPr>
        </p:nvSpPr>
        <p:spPr>
          <a:xfrm>
            <a:off x="304800" y="381000"/>
            <a:ext cx="8229600" cy="838200"/>
          </a:xfrm>
        </p:spPr>
        <p:txBody>
          <a:bodyPr/>
          <a:lstStyle/>
          <a:p>
            <a:pPr algn="ctr"/>
            <a:r>
              <a:rPr lang="ru-RU" u="sng" smtClean="0"/>
              <a:t>Факторы риска 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295400"/>
            <a:ext cx="9144000" cy="5562600"/>
          </a:xfrm>
        </p:spPr>
        <p:txBody>
          <a:bodyPr>
            <a:normAutofit/>
          </a:bodyPr>
          <a:lstStyle/>
          <a:p>
            <a:pPr marL="365760" indent="-256032" fontAlgn="auto"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r>
              <a:rPr lang="ru-RU" sz="2000" b="1" u="sng" dirty="0" smtClean="0"/>
              <a:t>Факторы риска внешней среды:</a:t>
            </a:r>
          </a:p>
          <a:p>
            <a:pPr marL="566928" indent="-457200" fontAlgn="auto">
              <a:spcAft>
                <a:spcPts val="0"/>
              </a:spcAft>
              <a:buClr>
                <a:schemeClr val="accent3"/>
              </a:buClr>
              <a:buFont typeface="Georgia"/>
              <a:buAutoNum type="arabicPeriod"/>
              <a:defRPr/>
            </a:pPr>
            <a:r>
              <a:rPr lang="ru-RU" sz="2000" dirty="0" smtClean="0"/>
              <a:t>Физические  (солнце, радиостанции и т.п.)</a:t>
            </a:r>
          </a:p>
          <a:p>
            <a:pPr marL="566928" indent="-457200" fontAlgn="auto">
              <a:spcAft>
                <a:spcPts val="0"/>
              </a:spcAft>
              <a:buClr>
                <a:schemeClr val="accent3"/>
              </a:buClr>
              <a:buFont typeface="Georgia"/>
              <a:buAutoNum type="arabicPeriod"/>
              <a:defRPr/>
            </a:pPr>
            <a:r>
              <a:rPr lang="ru-RU" sz="2000" dirty="0" smtClean="0"/>
              <a:t>Биологические (инфекции)</a:t>
            </a:r>
          </a:p>
          <a:p>
            <a:pPr marL="566928" indent="-457200" fontAlgn="auto">
              <a:spcAft>
                <a:spcPts val="0"/>
              </a:spcAft>
              <a:buClr>
                <a:schemeClr val="accent3"/>
              </a:buClr>
              <a:buFont typeface="Georgia"/>
              <a:buAutoNum type="arabicPeriod"/>
              <a:defRPr/>
            </a:pPr>
            <a:r>
              <a:rPr lang="ru-RU" sz="2000" dirty="0" smtClean="0"/>
              <a:t>Химические (моющие, чистящие и красящие средства)</a:t>
            </a:r>
          </a:p>
          <a:p>
            <a:pPr marL="566928" indent="-457200" fontAlgn="auto">
              <a:spcAft>
                <a:spcPts val="0"/>
              </a:spcAft>
              <a:buClr>
                <a:schemeClr val="accent3"/>
              </a:buClr>
              <a:buFont typeface="Georgia"/>
              <a:buAutoNum type="arabicPeriod"/>
              <a:defRPr/>
            </a:pPr>
            <a:r>
              <a:rPr lang="ru-RU" sz="2000" dirty="0" smtClean="0"/>
              <a:t>Социальные (социальная напряженность, революция)</a:t>
            </a:r>
          </a:p>
          <a:p>
            <a:pPr marL="566928" indent="-457200" fontAlgn="auto">
              <a:spcAft>
                <a:spcPts val="0"/>
              </a:spcAft>
              <a:buClr>
                <a:schemeClr val="accent3"/>
              </a:buClr>
              <a:buFont typeface="Georgia"/>
              <a:buAutoNum type="arabicPeriod"/>
              <a:defRPr/>
            </a:pPr>
            <a:r>
              <a:rPr lang="ru-RU" sz="2000" dirty="0" smtClean="0"/>
              <a:t>Психического характера( ссоры, конфликты, стресс)</a:t>
            </a:r>
          </a:p>
          <a:p>
            <a:pPr marL="566928" indent="-457200" fontAlgn="auto"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r>
              <a:rPr lang="ru-RU" sz="2000" b="1" u="sng" dirty="0" smtClean="0"/>
              <a:t>Факторы риска внутренней среды: </a:t>
            </a:r>
          </a:p>
          <a:p>
            <a:pPr marL="566928" indent="-457200" fontAlgn="auto">
              <a:spcAft>
                <a:spcPts val="0"/>
              </a:spcAft>
              <a:buClr>
                <a:schemeClr val="accent3"/>
              </a:buClr>
              <a:buFont typeface="Georgia"/>
              <a:buChar char="•"/>
              <a:defRPr/>
            </a:pPr>
            <a:r>
              <a:rPr lang="ru-RU" sz="2000" dirty="0" smtClean="0"/>
              <a:t>Биологические – развитие болезней. </a:t>
            </a:r>
          </a:p>
          <a:p>
            <a:pPr marL="365760" indent="-256032" fontAlgn="auto"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r>
              <a:rPr lang="ru-RU" sz="2000" dirty="0" smtClean="0"/>
              <a:t>Порог чувствительности – это минимальное воздействие, вызывающее ответную реакцию организма. </a:t>
            </a:r>
          </a:p>
          <a:p>
            <a:pPr marL="365760" indent="-256032" fontAlgn="auto"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r>
              <a:rPr lang="ru-RU" sz="2000" dirty="0" smtClean="0"/>
              <a:t>Как правило, чем сильнее воздействие, тем больше реакция. Но бывают и исключения: на небольшое воздействие организм реагирует чрезвычайно сильно:</a:t>
            </a:r>
          </a:p>
          <a:p>
            <a:pPr marL="365760" indent="-256032" fontAlgn="auto">
              <a:spcAft>
                <a:spcPts val="0"/>
              </a:spcAft>
              <a:buClr>
                <a:schemeClr val="accent3"/>
              </a:buClr>
              <a:buFont typeface="Georgia"/>
              <a:buChar char="•"/>
              <a:defRPr/>
            </a:pPr>
            <a:r>
              <a:rPr lang="ru-RU" sz="2000" dirty="0" smtClean="0"/>
              <a:t>Аллергическая реакция немедленного типа</a:t>
            </a:r>
          </a:p>
          <a:p>
            <a:pPr marL="365760" indent="-256032" fontAlgn="auto">
              <a:spcAft>
                <a:spcPts val="0"/>
              </a:spcAft>
              <a:buClr>
                <a:schemeClr val="accent3"/>
              </a:buClr>
              <a:buFont typeface="Georgia"/>
              <a:buChar char="•"/>
              <a:defRPr/>
            </a:pPr>
            <a:r>
              <a:rPr lang="ru-RU" sz="2000" dirty="0" smtClean="0"/>
              <a:t>Реакция на сверхслабые воздействия какого-либо хим. вещества в течение длительного времени.</a:t>
            </a:r>
          </a:p>
        </p:txBody>
      </p:sp>
      <p:sp>
        <p:nvSpPr>
          <p:cNvPr id="4" name="Управляющая кнопка: далее 3">
            <a:hlinkClick r:id="" action="ppaction://hlinkshowjump?jump=nextslide" highlightClick="1"/>
          </p:cNvPr>
          <p:cNvSpPr/>
          <p:nvPr/>
        </p:nvSpPr>
        <p:spPr>
          <a:xfrm>
            <a:off x="8458200" y="6248400"/>
            <a:ext cx="685800" cy="609600"/>
          </a:xfrm>
          <a:prstGeom prst="actionButtonForwardNex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" name="Управляющая кнопка: назад 4">
            <a:hlinkClick r:id="rId2" action="ppaction://hlinksldjump" highlightClick="1"/>
          </p:cNvPr>
          <p:cNvSpPr/>
          <p:nvPr/>
        </p:nvSpPr>
        <p:spPr>
          <a:xfrm>
            <a:off x="7848600" y="6248400"/>
            <a:ext cx="609600" cy="609600"/>
          </a:xfrm>
          <a:prstGeom prst="actionButtonBackPreviou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Picture 2" descr="C:\Users\Toshiba\Desktop\5745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43600" y="609600"/>
            <a:ext cx="2971800" cy="441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0" name="Заголовок 1"/>
          <p:cNvSpPr>
            <a:spLocks noGrp="1"/>
          </p:cNvSpPr>
          <p:nvPr>
            <p:ph type="title"/>
          </p:nvPr>
        </p:nvSpPr>
        <p:spPr>
          <a:xfrm>
            <a:off x="228600" y="304800"/>
            <a:ext cx="8229600" cy="1066800"/>
          </a:xfrm>
        </p:spPr>
        <p:txBody>
          <a:bodyPr/>
          <a:lstStyle/>
          <a:p>
            <a:pPr algn="ctr"/>
            <a:r>
              <a:rPr lang="ru-RU" u="sng" smtClean="0"/>
              <a:t>Солнце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371600"/>
            <a:ext cx="9144000" cy="5486400"/>
          </a:xfrm>
        </p:spPr>
        <p:txBody>
          <a:bodyPr>
            <a:normAutofit/>
          </a:bodyPr>
          <a:lstStyle/>
          <a:p>
            <a:pPr marL="365760" indent="-256032" fontAlgn="auto"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r>
              <a:rPr lang="ru-RU" sz="2400" dirty="0" smtClean="0"/>
              <a:t>Самым мощным природным фактором физического воздействия является – солнечный свет.</a:t>
            </a:r>
          </a:p>
          <a:p>
            <a:pPr marL="365760" indent="-256032" fontAlgn="auto"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r>
              <a:rPr lang="ru-RU" sz="2400" dirty="0" smtClean="0"/>
              <a:t>Длительное пребывание на солнце</a:t>
            </a:r>
          </a:p>
          <a:p>
            <a:pPr marL="365760" indent="-256032" fontAlgn="auto"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r>
              <a:rPr lang="ru-RU" sz="2400" dirty="0" smtClean="0"/>
              <a:t>может привести к:</a:t>
            </a:r>
          </a:p>
          <a:p>
            <a:pPr marL="365760" indent="-256032" fontAlgn="auto">
              <a:spcAft>
                <a:spcPts val="0"/>
              </a:spcAft>
              <a:buClr>
                <a:schemeClr val="accent3"/>
              </a:buClr>
              <a:buFont typeface="Georgia"/>
              <a:buChar char="•"/>
              <a:defRPr/>
            </a:pPr>
            <a:r>
              <a:rPr lang="ru-RU" sz="2400" dirty="0" smtClean="0"/>
              <a:t>ожогам различной степени</a:t>
            </a:r>
          </a:p>
          <a:p>
            <a:pPr marL="365760" indent="-256032" fontAlgn="auto">
              <a:spcAft>
                <a:spcPts val="0"/>
              </a:spcAft>
              <a:buClr>
                <a:schemeClr val="accent3"/>
              </a:buClr>
              <a:buFont typeface="Georgia"/>
              <a:buChar char="•"/>
              <a:defRPr/>
            </a:pPr>
            <a:r>
              <a:rPr lang="ru-RU" sz="2400" dirty="0" smtClean="0"/>
              <a:t>тепловому удару </a:t>
            </a:r>
          </a:p>
          <a:p>
            <a:pPr marL="365760" indent="-256032" fontAlgn="auto"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r>
              <a:rPr lang="ru-RU" sz="2400" dirty="0" smtClean="0"/>
              <a:t>Правила поведения человека на солнце:</a:t>
            </a:r>
          </a:p>
          <a:p>
            <a:pPr marL="566928" indent="-457200" fontAlgn="auto">
              <a:spcAft>
                <a:spcPts val="0"/>
              </a:spcAft>
              <a:buClr>
                <a:schemeClr val="accent3"/>
              </a:buClr>
              <a:buFont typeface="Georgia"/>
              <a:buAutoNum type="arabicPeriod"/>
              <a:defRPr/>
            </a:pPr>
            <a:r>
              <a:rPr lang="ru-RU" sz="2400" dirty="0" smtClean="0"/>
              <a:t>Обязательно носите в жаркую погоду головной убор</a:t>
            </a:r>
          </a:p>
          <a:p>
            <a:pPr marL="566928" indent="-457200" fontAlgn="auto">
              <a:spcAft>
                <a:spcPts val="0"/>
              </a:spcAft>
              <a:buClr>
                <a:schemeClr val="accent3"/>
              </a:buClr>
              <a:buFont typeface="Georgia"/>
              <a:buAutoNum type="arabicPeriod"/>
              <a:defRPr/>
            </a:pPr>
            <a:r>
              <a:rPr lang="ru-RU" sz="2400" dirty="0" smtClean="0"/>
              <a:t> Загорать нужно постепенно (с 2-3 мин в первый день и прибавляя в последующие дни по 1-2 мин.)</a:t>
            </a:r>
          </a:p>
          <a:p>
            <a:pPr marL="566928" indent="-457200" fontAlgn="auto">
              <a:spcAft>
                <a:spcPts val="0"/>
              </a:spcAft>
              <a:buClr>
                <a:schemeClr val="accent3"/>
              </a:buClr>
              <a:buFont typeface="Georgia"/>
              <a:buAutoNum type="arabicPeriod"/>
              <a:defRPr/>
            </a:pPr>
            <a:r>
              <a:rPr lang="ru-RU" sz="2400" dirty="0" smtClean="0"/>
              <a:t>Не пребывать на открытом солнце больше 2 часов в день</a:t>
            </a:r>
          </a:p>
          <a:p>
            <a:pPr marL="566928" indent="-457200" fontAlgn="auto"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endParaRPr lang="ru-RU" sz="2000" dirty="0" smtClean="0"/>
          </a:p>
        </p:txBody>
      </p:sp>
      <p:sp>
        <p:nvSpPr>
          <p:cNvPr id="5" name="Управляющая кнопка: далее 4">
            <a:hlinkClick r:id="" action="ppaction://hlinkshowjump?jump=nextslide" highlightClick="1"/>
          </p:cNvPr>
          <p:cNvSpPr/>
          <p:nvPr/>
        </p:nvSpPr>
        <p:spPr>
          <a:xfrm>
            <a:off x="8382000" y="6172200"/>
            <a:ext cx="762000" cy="685800"/>
          </a:xfrm>
          <a:prstGeom prst="actionButtonForwardNex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" name="Управляющая кнопка: назад 5">
            <a:hlinkClick r:id="rId3" action="ppaction://hlinksldjump" highlightClick="1"/>
          </p:cNvPr>
          <p:cNvSpPr/>
          <p:nvPr/>
        </p:nvSpPr>
        <p:spPr>
          <a:xfrm>
            <a:off x="7696200" y="6172200"/>
            <a:ext cx="685800" cy="685800"/>
          </a:xfrm>
          <a:prstGeom prst="actionButtonBackPreviou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chemeClr val="accent6">
                <a:lumMod val="60000"/>
                <a:lumOff val="40000"/>
              </a:schemeClr>
            </a:gs>
            <a:gs pos="50000">
              <a:schemeClr val="accent6">
                <a:lumMod val="40000"/>
                <a:lumOff val="60000"/>
              </a:schemeClr>
            </a:gs>
            <a:gs pos="100000">
              <a:schemeClr val="accent6">
                <a:lumMod val="20000"/>
                <a:lumOff val="8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457200"/>
            <a:ext cx="8229600" cy="1066800"/>
          </a:xfrm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u="sng" dirty="0" smtClean="0"/>
              <a:t>Факторы, разрушающие здоровье человека</a:t>
            </a:r>
            <a:endParaRPr lang="ru-RU" u="sng" dirty="0"/>
          </a:p>
        </p:txBody>
      </p:sp>
      <p:pic>
        <p:nvPicPr>
          <p:cNvPr id="3074" name="Picture 2" descr="C:\Users\Toshiba\Desktop\71891451_1309106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71800" y="2590800"/>
            <a:ext cx="3238500" cy="24288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381000" y="2209800"/>
            <a:ext cx="2438400" cy="121920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Употребление табака (курение)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429000" y="5105400"/>
            <a:ext cx="2438400" cy="121920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Употребление алкоголя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6324600" y="2209800"/>
            <a:ext cx="2438400" cy="121920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Наркомания и токсикомания</a:t>
            </a:r>
          </a:p>
        </p:txBody>
      </p:sp>
      <p:sp>
        <p:nvSpPr>
          <p:cNvPr id="8" name="Управляющая кнопка: далее 7">
            <a:hlinkClick r:id="" action="ppaction://hlinkshowjump?jump=nextslide" highlightClick="1"/>
          </p:cNvPr>
          <p:cNvSpPr/>
          <p:nvPr/>
        </p:nvSpPr>
        <p:spPr>
          <a:xfrm>
            <a:off x="8382000" y="6172200"/>
            <a:ext cx="762000" cy="685800"/>
          </a:xfrm>
          <a:prstGeom prst="actionButtonForwardNex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" name="Управляющая кнопка: назад 8">
            <a:hlinkClick r:id="rId3" action="ppaction://hlinksldjump" highlightClick="1"/>
          </p:cNvPr>
          <p:cNvSpPr/>
          <p:nvPr/>
        </p:nvSpPr>
        <p:spPr>
          <a:xfrm>
            <a:off x="7620000" y="6172200"/>
            <a:ext cx="762000" cy="685800"/>
          </a:xfrm>
          <a:prstGeom prst="actionButtonBackPreviou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Picture 2" descr="C:\Users\Toshiba\Desktop\df354f3f0082fade71ce30af69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70738" y="3810000"/>
            <a:ext cx="1973262" cy="282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698" name="Заголовок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990600"/>
          </a:xfrm>
        </p:spPr>
        <p:txBody>
          <a:bodyPr/>
          <a:lstStyle/>
          <a:p>
            <a:pPr algn="ctr"/>
            <a:r>
              <a:rPr lang="ru-RU" u="sng" smtClean="0"/>
              <a:t>Курение</a:t>
            </a:r>
          </a:p>
        </p:txBody>
      </p:sp>
      <p:sp>
        <p:nvSpPr>
          <p:cNvPr id="29699" name="Содержимое 2"/>
          <p:cNvSpPr>
            <a:spLocks noGrp="1"/>
          </p:cNvSpPr>
          <p:nvPr>
            <p:ph idx="1"/>
          </p:nvPr>
        </p:nvSpPr>
        <p:spPr>
          <a:xfrm>
            <a:off x="0" y="1447800"/>
            <a:ext cx="9144000" cy="5410200"/>
          </a:xfrm>
        </p:spPr>
        <p:txBody>
          <a:bodyPr/>
          <a:lstStyle/>
          <a:p>
            <a:pPr>
              <a:buFont typeface="Georgia" pitchFamily="18" charset="0"/>
              <a:buNone/>
            </a:pPr>
            <a:r>
              <a:rPr lang="ru-RU" sz="2200" b="1" smtClean="0"/>
              <a:t>Курение</a:t>
            </a:r>
            <a:r>
              <a:rPr lang="ru-RU" sz="2200" smtClean="0"/>
              <a:t> — вдыхание дыма препаратов, преимущественно растительного происхождения, тлеющих в потоке вдыхаемого воздуха, с целью насыщения организма содержащимися в них активными веществами путём их возгонки и последующего всасывания в лёгких и дыхательных путях.</a:t>
            </a:r>
          </a:p>
          <a:p>
            <a:pPr>
              <a:buFont typeface="Georgia" pitchFamily="18" charset="0"/>
              <a:buNone/>
            </a:pPr>
            <a:r>
              <a:rPr lang="ru-RU" sz="2200" smtClean="0"/>
              <a:t>Курение приносит вред организму человека, т.к. вдыхаемый дым обжигает слизистые и в нём содержится большое количество вредных веществ (угарный газ, нитрозамины и т.п.)</a:t>
            </a:r>
          </a:p>
          <a:p>
            <a:pPr>
              <a:buFont typeface="Georgia" pitchFamily="18" charset="0"/>
              <a:buNone/>
            </a:pPr>
            <a:r>
              <a:rPr lang="ru-RU" sz="2200" b="1" u="sng" smtClean="0"/>
              <a:t>Чрезмерное курение вызывает такие заболевания, как:</a:t>
            </a:r>
          </a:p>
          <a:p>
            <a:r>
              <a:rPr lang="ru-RU" sz="2200" smtClean="0"/>
              <a:t>рак лёгких, рта и дыхательных путей</a:t>
            </a:r>
          </a:p>
          <a:p>
            <a:r>
              <a:rPr lang="ru-RU" sz="2200" smtClean="0"/>
              <a:t>хроническая обструктивная болезнь легких (ХОБЛ) </a:t>
            </a:r>
          </a:p>
          <a:p>
            <a:r>
              <a:rPr lang="ru-RU" sz="2200" smtClean="0"/>
              <a:t>психические, сердечно-сосудистые и др. заболевания. </a:t>
            </a:r>
          </a:p>
          <a:p>
            <a:r>
              <a:rPr lang="ru-RU" sz="2200" smtClean="0"/>
              <a:t>импотенция</a:t>
            </a:r>
          </a:p>
          <a:p>
            <a:pPr>
              <a:buFont typeface="Georgia" pitchFamily="18" charset="0"/>
              <a:buNone/>
            </a:pPr>
            <a:endParaRPr lang="ru-RU" sz="2000" smtClean="0"/>
          </a:p>
        </p:txBody>
      </p:sp>
      <p:sp>
        <p:nvSpPr>
          <p:cNvPr id="5" name="Управляющая кнопка: далее 4">
            <a:hlinkClick r:id="" action="ppaction://hlinkshowjump?jump=nextslide" highlightClick="1"/>
          </p:cNvPr>
          <p:cNvSpPr/>
          <p:nvPr/>
        </p:nvSpPr>
        <p:spPr>
          <a:xfrm>
            <a:off x="6248400" y="6400800"/>
            <a:ext cx="609600" cy="457200"/>
          </a:xfrm>
          <a:prstGeom prst="actionButtonForwardNex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" name="Управляющая кнопка: назад 5">
            <a:hlinkClick r:id="rId3" action="ppaction://hlinksldjump" highlightClick="1"/>
          </p:cNvPr>
          <p:cNvSpPr/>
          <p:nvPr/>
        </p:nvSpPr>
        <p:spPr>
          <a:xfrm>
            <a:off x="5638800" y="6400800"/>
            <a:ext cx="609600" cy="457200"/>
          </a:xfrm>
          <a:prstGeom prst="actionButtonBackPreviou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Заголовок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838200"/>
          </a:xfrm>
        </p:spPr>
        <p:txBody>
          <a:bodyPr/>
          <a:lstStyle/>
          <a:p>
            <a:pPr algn="ctr"/>
            <a:r>
              <a:rPr lang="ru-RU" u="sng" smtClean="0"/>
              <a:t>Алкоголизм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219200"/>
            <a:ext cx="9144000" cy="5638800"/>
          </a:xfrm>
        </p:spPr>
        <p:txBody>
          <a:bodyPr>
            <a:normAutofit lnSpcReduction="10000"/>
          </a:bodyPr>
          <a:lstStyle/>
          <a:p>
            <a:pPr marL="365760" indent="-256032" fontAlgn="auto"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r>
              <a:rPr lang="ru-RU" sz="2000" b="1" dirty="0" smtClean="0"/>
              <a:t>Алкоголизм</a:t>
            </a:r>
            <a:r>
              <a:rPr lang="ru-RU" sz="2000" dirty="0" smtClean="0"/>
              <a:t> — заболевание, характеризующееся болезненным пристрастием к алкоголю, с психической и физической зависимостью от него.</a:t>
            </a:r>
          </a:p>
          <a:p>
            <a:pPr marL="365760" indent="-256032" fontAlgn="auto"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r>
              <a:rPr lang="ru-RU" sz="2000" dirty="0" smtClean="0"/>
              <a:t>Длительное злоупотребление алкоголем приводит к необратимым изменениям внутренних органов. </a:t>
            </a:r>
          </a:p>
          <a:p>
            <a:pPr marL="365760" indent="-256032" fontAlgn="auto"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r>
              <a:rPr lang="ru-RU" sz="2000" u="sng" dirty="0" smtClean="0"/>
              <a:t>На фоне хронического алкоголизма развиваются такие заболевания, как:</a:t>
            </a:r>
          </a:p>
          <a:p>
            <a:pPr marL="365760" indent="-256032" fontAlgn="auto">
              <a:spcAft>
                <a:spcPts val="0"/>
              </a:spcAft>
              <a:buClr>
                <a:schemeClr val="accent3"/>
              </a:buClr>
              <a:buFont typeface="Georgia"/>
              <a:buChar char="•"/>
              <a:defRPr/>
            </a:pPr>
            <a:r>
              <a:rPr lang="ru-RU" sz="2000" dirty="0" smtClean="0"/>
              <a:t>Внутримозговое кровоизлияние</a:t>
            </a:r>
          </a:p>
          <a:p>
            <a:pPr marL="365760" indent="-256032" fontAlgn="auto">
              <a:spcAft>
                <a:spcPts val="0"/>
              </a:spcAft>
              <a:buClr>
                <a:schemeClr val="accent3"/>
              </a:buClr>
              <a:buFont typeface="Georgia"/>
              <a:buChar char="•"/>
              <a:defRPr/>
            </a:pPr>
            <a:r>
              <a:rPr lang="ru-RU" sz="2000" dirty="0" smtClean="0"/>
              <a:t>Цирроз печени</a:t>
            </a:r>
          </a:p>
          <a:p>
            <a:pPr marL="365760" indent="-256032" fontAlgn="auto">
              <a:spcAft>
                <a:spcPts val="0"/>
              </a:spcAft>
              <a:buClr>
                <a:schemeClr val="accent3"/>
              </a:buClr>
              <a:buFont typeface="Georgia"/>
              <a:buChar char="•"/>
              <a:defRPr/>
            </a:pPr>
            <a:r>
              <a:rPr lang="ru-RU" sz="2000" dirty="0" smtClean="0"/>
              <a:t>Панкреатит</a:t>
            </a:r>
          </a:p>
          <a:p>
            <a:pPr marL="365760" indent="-256032" fontAlgn="auto">
              <a:spcAft>
                <a:spcPts val="0"/>
              </a:spcAft>
              <a:buClr>
                <a:schemeClr val="accent3"/>
              </a:buClr>
              <a:buFont typeface="Georgia"/>
              <a:buChar char="•"/>
              <a:defRPr/>
            </a:pPr>
            <a:r>
              <a:rPr lang="ru-RU" sz="2000" dirty="0" smtClean="0"/>
              <a:t>Гастрит</a:t>
            </a:r>
          </a:p>
          <a:p>
            <a:pPr marL="365760" indent="-256032" fontAlgn="auto">
              <a:spcAft>
                <a:spcPts val="0"/>
              </a:spcAft>
              <a:buClr>
                <a:schemeClr val="accent3"/>
              </a:buClr>
              <a:buFont typeface="Georgia"/>
              <a:buChar char="•"/>
              <a:defRPr/>
            </a:pPr>
            <a:r>
              <a:rPr lang="ru-RU" sz="2000" dirty="0" smtClean="0"/>
              <a:t>Рак пищевода</a:t>
            </a:r>
          </a:p>
          <a:p>
            <a:pPr marL="365760" indent="-256032" fontAlgn="auto">
              <a:spcAft>
                <a:spcPts val="0"/>
              </a:spcAft>
              <a:buClr>
                <a:schemeClr val="accent3"/>
              </a:buClr>
              <a:buFont typeface="Georgia"/>
              <a:buChar char="•"/>
              <a:defRPr/>
            </a:pPr>
            <a:r>
              <a:rPr lang="ru-RU" sz="2000" dirty="0" smtClean="0"/>
              <a:t>Рак желудка</a:t>
            </a:r>
          </a:p>
          <a:p>
            <a:pPr marL="365760" indent="-256032" fontAlgn="auto">
              <a:spcAft>
                <a:spcPts val="0"/>
              </a:spcAft>
              <a:buClr>
                <a:schemeClr val="accent3"/>
              </a:buClr>
              <a:buFont typeface="Georgia"/>
              <a:buChar char="•"/>
              <a:defRPr/>
            </a:pPr>
            <a:r>
              <a:rPr lang="ru-RU" sz="2000" dirty="0" smtClean="0"/>
              <a:t>Рак прямой кишки</a:t>
            </a:r>
          </a:p>
          <a:p>
            <a:pPr marL="365760" indent="-256032" fontAlgn="auto">
              <a:spcAft>
                <a:spcPts val="0"/>
              </a:spcAft>
              <a:buClr>
                <a:schemeClr val="accent3"/>
              </a:buClr>
              <a:buFont typeface="Georgia"/>
              <a:buChar char="•"/>
              <a:defRPr/>
            </a:pPr>
            <a:r>
              <a:rPr lang="ru-RU" sz="2000" dirty="0" smtClean="0"/>
              <a:t>Гемолитическая анемия</a:t>
            </a:r>
          </a:p>
          <a:p>
            <a:pPr marL="365760" indent="-256032" fontAlgn="auto">
              <a:spcAft>
                <a:spcPts val="0"/>
              </a:spcAft>
              <a:buClr>
                <a:schemeClr val="accent3"/>
              </a:buClr>
              <a:buFont typeface="Georgia"/>
              <a:buChar char="•"/>
              <a:defRPr/>
            </a:pPr>
            <a:r>
              <a:rPr lang="ru-RU" sz="2000" dirty="0" smtClean="0"/>
              <a:t>Аритмия</a:t>
            </a:r>
          </a:p>
          <a:p>
            <a:pPr marL="365760" indent="-256032" fontAlgn="auto">
              <a:spcAft>
                <a:spcPts val="0"/>
              </a:spcAft>
              <a:buClr>
                <a:schemeClr val="accent3"/>
              </a:buClr>
              <a:buFont typeface="Georgia"/>
              <a:buChar char="•"/>
              <a:defRPr/>
            </a:pPr>
            <a:r>
              <a:rPr lang="ru-RU" sz="2000" dirty="0" smtClean="0"/>
              <a:t>Алкогольная </a:t>
            </a:r>
            <a:r>
              <a:rPr lang="ru-RU" sz="2000" dirty="0" err="1" smtClean="0"/>
              <a:t>кардиомиопатия</a:t>
            </a:r>
            <a:endParaRPr lang="ru-RU" sz="2000" dirty="0" smtClean="0"/>
          </a:p>
          <a:p>
            <a:pPr marL="365760" indent="-256032" fontAlgn="auto">
              <a:spcAft>
                <a:spcPts val="0"/>
              </a:spcAft>
              <a:buClr>
                <a:schemeClr val="accent3"/>
              </a:buClr>
              <a:buFont typeface="Georgia"/>
              <a:buChar char="•"/>
              <a:defRPr/>
            </a:pPr>
            <a:r>
              <a:rPr lang="ru-RU" sz="2000" dirty="0" smtClean="0"/>
              <a:t>Нефропатия</a:t>
            </a:r>
          </a:p>
          <a:p>
            <a:pPr marL="365760" indent="-256032" fontAlgn="auto"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endParaRPr lang="ru-RU" sz="2000" dirty="0"/>
          </a:p>
        </p:txBody>
      </p:sp>
      <p:pic>
        <p:nvPicPr>
          <p:cNvPr id="30723" name="Picture 3" descr="C:\Users\Toshiba\Desktop\f013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91000" y="3200400"/>
            <a:ext cx="4667250" cy="310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Управляющая кнопка: далее 5">
            <a:hlinkClick r:id="" action="ppaction://hlinkshowjump?jump=nextslide" highlightClick="1"/>
          </p:cNvPr>
          <p:cNvSpPr/>
          <p:nvPr/>
        </p:nvSpPr>
        <p:spPr>
          <a:xfrm>
            <a:off x="8305800" y="6172200"/>
            <a:ext cx="838200" cy="685800"/>
          </a:xfrm>
          <a:prstGeom prst="actionButtonForwardNex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" name="Управляющая кнопка: назад 6">
            <a:hlinkClick r:id="rId3" action="ppaction://hlinksldjump" highlightClick="1"/>
          </p:cNvPr>
          <p:cNvSpPr/>
          <p:nvPr/>
        </p:nvSpPr>
        <p:spPr>
          <a:xfrm>
            <a:off x="7543800" y="6172200"/>
            <a:ext cx="762000" cy="685800"/>
          </a:xfrm>
          <a:prstGeom prst="actionButtonBackPreviou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4">
                <a:lumMod val="20000"/>
                <a:lumOff val="80000"/>
              </a:schemeClr>
            </a:gs>
            <a:gs pos="50000">
              <a:schemeClr val="accent2">
                <a:lumMod val="40000"/>
                <a:lumOff val="60000"/>
              </a:schemeClr>
            </a:gs>
            <a:gs pos="100000">
              <a:schemeClr val="accent6">
                <a:lumMod val="20000"/>
                <a:lumOff val="80000"/>
              </a:schemeClr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Заголовок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914400"/>
          </a:xfrm>
        </p:spPr>
        <p:txBody>
          <a:bodyPr/>
          <a:lstStyle/>
          <a:p>
            <a:pPr algn="ctr"/>
            <a:r>
              <a:rPr lang="ru-RU" u="sng" smtClean="0"/>
              <a:t>Наркомания и токсикомания</a:t>
            </a:r>
          </a:p>
        </p:txBody>
      </p:sp>
      <p:sp>
        <p:nvSpPr>
          <p:cNvPr id="31747" name="Содержимое 2"/>
          <p:cNvSpPr>
            <a:spLocks noGrp="1"/>
          </p:cNvSpPr>
          <p:nvPr>
            <p:ph idx="1"/>
          </p:nvPr>
        </p:nvSpPr>
        <p:spPr>
          <a:xfrm>
            <a:off x="0" y="1447800"/>
            <a:ext cx="9144000" cy="5410200"/>
          </a:xfrm>
        </p:spPr>
        <p:txBody>
          <a:bodyPr/>
          <a:lstStyle/>
          <a:p>
            <a:pPr>
              <a:buFont typeface="Georgia" pitchFamily="18" charset="0"/>
              <a:buNone/>
            </a:pPr>
            <a:r>
              <a:rPr lang="ru-RU" sz="2200" b="1" smtClean="0"/>
              <a:t>Наркомания</a:t>
            </a:r>
            <a:r>
              <a:rPr lang="ru-RU" sz="2200" smtClean="0"/>
              <a:t> — хроническое прогредиентное заболевание, вызванное употреблением веществ-</a:t>
            </a:r>
            <a:r>
              <a:rPr lang="ru-RU" sz="2200" u="sng" smtClean="0"/>
              <a:t>наркотиков</a:t>
            </a:r>
            <a:r>
              <a:rPr lang="ru-RU" sz="2200" smtClean="0"/>
              <a:t>.</a:t>
            </a:r>
          </a:p>
          <a:p>
            <a:pPr>
              <a:buFont typeface="Georgia" pitchFamily="18" charset="0"/>
              <a:buNone/>
            </a:pPr>
            <a:r>
              <a:rPr lang="ru-RU" sz="2200" smtClean="0"/>
              <a:t>Также употребляется термин «токсикомания» — обычно это означает зависимость от веществ, которые законом не отнесены к наркотикам.</a:t>
            </a:r>
          </a:p>
          <a:p>
            <a:pPr>
              <a:buFont typeface="Georgia" pitchFamily="18" charset="0"/>
              <a:buNone/>
            </a:pPr>
            <a:r>
              <a:rPr lang="ru-RU" sz="2200" u="sng" smtClean="0"/>
              <a:t>Наркотики вызывают: </a:t>
            </a:r>
          </a:p>
          <a:p>
            <a:r>
              <a:rPr lang="ru-RU" sz="2200" smtClean="0"/>
              <a:t>сильную психологическую зависимость (эйфория, чувство бодрости, повышенное настроение)</a:t>
            </a:r>
          </a:p>
          <a:p>
            <a:r>
              <a:rPr lang="ru-RU" sz="2200" smtClean="0"/>
              <a:t>физическую зависимость (тягостные, мучительные ощущения, болезненное состояние при перерыве в постоянном приёме наркотиков (</a:t>
            </a:r>
            <a:r>
              <a:rPr lang="ru-RU" sz="2200" i="1" smtClean="0"/>
              <a:t>ломка</a:t>
            </a:r>
            <a:r>
              <a:rPr lang="ru-RU" sz="2200" smtClean="0"/>
              <a:t>)</a:t>
            </a:r>
          </a:p>
          <a:p>
            <a:r>
              <a:rPr lang="ru-RU" sz="2200" smtClean="0"/>
              <a:t>изменение чувствительности к наркотику (толерантность)</a:t>
            </a:r>
          </a:p>
          <a:p>
            <a:pPr>
              <a:buFont typeface="Georgia" pitchFamily="18" charset="0"/>
              <a:buNone/>
            </a:pPr>
            <a:endParaRPr lang="ru-RU" sz="2000" smtClean="0"/>
          </a:p>
        </p:txBody>
      </p:sp>
      <p:sp>
        <p:nvSpPr>
          <p:cNvPr id="4" name="Управляющая кнопка: далее 3">
            <a:hlinkClick r:id="" action="ppaction://hlinkshowjump?jump=nextslide" highlightClick="1"/>
          </p:cNvPr>
          <p:cNvSpPr/>
          <p:nvPr/>
        </p:nvSpPr>
        <p:spPr>
          <a:xfrm>
            <a:off x="8382000" y="6248400"/>
            <a:ext cx="762000" cy="609600"/>
          </a:xfrm>
          <a:prstGeom prst="actionButtonForwardNex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" name="Управляющая кнопка: назад 4">
            <a:hlinkClick r:id="rId2" action="ppaction://hlinksldjump" highlightClick="1"/>
          </p:cNvPr>
          <p:cNvSpPr/>
          <p:nvPr/>
        </p:nvSpPr>
        <p:spPr>
          <a:xfrm>
            <a:off x="7620000" y="6248400"/>
            <a:ext cx="762000" cy="609600"/>
          </a:xfrm>
          <a:prstGeom prst="actionButtonBackPreviou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C:\Users\Toshiba\Desktop\Проект ОБЖ\sm_img-859210_980x6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91200" y="4605338"/>
            <a:ext cx="2590800" cy="2252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609600"/>
            <a:ext cx="8229600" cy="914400"/>
          </a:xfrm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u="sng" dirty="0" smtClean="0"/>
              <a:t>Наркомания. Оказание помощи при отравлении наркотиками.</a:t>
            </a:r>
            <a:endParaRPr lang="ru-RU" u="sng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828800"/>
            <a:ext cx="9144000" cy="5029200"/>
          </a:xfrm>
        </p:spPr>
        <p:txBody>
          <a:bodyPr>
            <a:normAutofit/>
          </a:bodyPr>
          <a:lstStyle/>
          <a:p>
            <a:pPr marL="365760" indent="-256032" fontAlgn="auto"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r>
              <a:rPr lang="ru-RU" dirty="0" smtClean="0"/>
              <a:t>Если человек увеличивает дозу и делает это неоднократно, то это приводит к отравлению и даже к гибели от передозировки. </a:t>
            </a:r>
          </a:p>
          <a:p>
            <a:pPr marL="365760" indent="-256032" fontAlgn="auto"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r>
              <a:rPr lang="ru-RU" u="sng" dirty="0" smtClean="0"/>
              <a:t>Для оказания помощи необходимо:</a:t>
            </a:r>
          </a:p>
          <a:p>
            <a:pPr marL="624078" indent="-514350" fontAlgn="auto">
              <a:spcAft>
                <a:spcPts val="0"/>
              </a:spcAft>
              <a:buClr>
                <a:schemeClr val="accent3"/>
              </a:buClr>
              <a:buFont typeface="Georgia"/>
              <a:buAutoNum type="arabicPeriod"/>
              <a:defRPr/>
            </a:pPr>
            <a:r>
              <a:rPr lang="ru-RU" dirty="0" smtClean="0"/>
              <a:t>Уложить пострадавшего на бок или на живот</a:t>
            </a:r>
          </a:p>
          <a:p>
            <a:pPr marL="624078" indent="-514350" fontAlgn="auto">
              <a:spcAft>
                <a:spcPts val="0"/>
              </a:spcAft>
              <a:buClr>
                <a:schemeClr val="accent3"/>
              </a:buClr>
              <a:buFont typeface="Georgia"/>
              <a:buAutoNum type="arabicPeriod"/>
              <a:defRPr/>
            </a:pPr>
            <a:r>
              <a:rPr lang="ru-RU" dirty="0" smtClean="0"/>
              <a:t>Очистить дыхательные пути</a:t>
            </a:r>
          </a:p>
          <a:p>
            <a:pPr marL="624078" indent="-514350" fontAlgn="auto">
              <a:spcAft>
                <a:spcPts val="0"/>
              </a:spcAft>
              <a:buClr>
                <a:schemeClr val="accent3"/>
              </a:buClr>
              <a:buFont typeface="Georgia"/>
              <a:buAutoNum type="arabicPeriod"/>
              <a:defRPr/>
            </a:pPr>
            <a:r>
              <a:rPr lang="ru-RU" dirty="0" smtClean="0"/>
              <a:t>Дать понюхать ватку, смоченную в нашатырном спирте</a:t>
            </a:r>
          </a:p>
          <a:p>
            <a:pPr marL="624078" indent="-514350" fontAlgn="auto">
              <a:spcAft>
                <a:spcPts val="0"/>
              </a:spcAft>
              <a:buClr>
                <a:schemeClr val="accent3"/>
              </a:buClr>
              <a:buFont typeface="Georgia"/>
              <a:buAutoNum type="arabicPeriod"/>
              <a:defRPr/>
            </a:pPr>
            <a:r>
              <a:rPr lang="ru-RU" dirty="0" smtClean="0"/>
              <a:t>Вызвать «скорую помощь»</a:t>
            </a:r>
          </a:p>
        </p:txBody>
      </p:sp>
      <p:sp>
        <p:nvSpPr>
          <p:cNvPr id="12" name="Управляющая кнопка: далее 11">
            <a:hlinkClick r:id="" action="ppaction://hlinkshowjump?jump=nextslide" highlightClick="1"/>
          </p:cNvPr>
          <p:cNvSpPr/>
          <p:nvPr/>
        </p:nvSpPr>
        <p:spPr>
          <a:xfrm>
            <a:off x="8382000" y="6324600"/>
            <a:ext cx="762000" cy="533400"/>
          </a:xfrm>
          <a:prstGeom prst="actionButtonForwardNex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" name="Управляющая кнопка: назад 12">
            <a:hlinkClick r:id="rId3" action="ppaction://hlinksldjump" highlightClick="1"/>
          </p:cNvPr>
          <p:cNvSpPr/>
          <p:nvPr/>
        </p:nvSpPr>
        <p:spPr>
          <a:xfrm>
            <a:off x="7620000" y="6324600"/>
            <a:ext cx="762000" cy="533400"/>
          </a:xfrm>
          <a:prstGeom prst="actionButtonBackPreviou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Текст 4"/>
          <p:cNvSpPr>
            <a:spLocks noGrp="1"/>
          </p:cNvSpPr>
          <p:nvPr>
            <p:ph type="body" idx="1"/>
          </p:nvPr>
        </p:nvSpPr>
        <p:spPr>
          <a:xfrm>
            <a:off x="685800" y="1676400"/>
            <a:ext cx="7772400" cy="1509713"/>
          </a:xfrm>
        </p:spPr>
        <p:txBody>
          <a:bodyPr/>
          <a:lstStyle/>
          <a:p>
            <a:pPr marL="44450" algn="ctr"/>
            <a:r>
              <a:rPr lang="ru-RU" sz="6000" smtClean="0"/>
              <a:t>ЛИЧНАЯ ГИГИЕНА </a:t>
            </a:r>
          </a:p>
        </p:txBody>
      </p:sp>
      <p:pic>
        <p:nvPicPr>
          <p:cNvPr id="33795" name="Picture 2" descr="C:\Users\Toshiba\Desktop\004ge3fq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00400" y="3505200"/>
            <a:ext cx="2336800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Управляющая кнопка: далее 3">
            <a:hlinkClick r:id="" action="ppaction://hlinkshowjump?jump=nextslide" highlightClick="1"/>
          </p:cNvPr>
          <p:cNvSpPr/>
          <p:nvPr/>
        </p:nvSpPr>
        <p:spPr>
          <a:xfrm>
            <a:off x="8458200" y="6248400"/>
            <a:ext cx="685800" cy="609600"/>
          </a:xfrm>
          <a:prstGeom prst="actionButtonForwardNex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" name="Управляющая кнопка: назад 5">
            <a:hlinkClick r:id="rId3" action="ppaction://hlinksldjump" highlightClick="1"/>
          </p:cNvPr>
          <p:cNvSpPr/>
          <p:nvPr/>
        </p:nvSpPr>
        <p:spPr>
          <a:xfrm>
            <a:off x="7772400" y="6248400"/>
            <a:ext cx="685800" cy="609600"/>
          </a:xfrm>
          <a:prstGeom prst="actionButtonBackPreviou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Заголовок 3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066800"/>
          </a:xfrm>
        </p:spPr>
        <p:txBody>
          <a:bodyPr/>
          <a:lstStyle/>
          <a:p>
            <a:pPr algn="ctr"/>
            <a:r>
              <a:rPr lang="ru-RU" u="sng" smtClean="0"/>
              <a:t>Понятие о личной гигиене</a:t>
            </a:r>
          </a:p>
        </p:txBody>
      </p:sp>
      <p:sp>
        <p:nvSpPr>
          <p:cNvPr id="34818" name="Содержимое 4"/>
          <p:cNvSpPr>
            <a:spLocks noGrp="1"/>
          </p:cNvSpPr>
          <p:nvPr>
            <p:ph sz="half" idx="1"/>
          </p:nvPr>
        </p:nvSpPr>
        <p:spPr>
          <a:xfrm>
            <a:off x="0" y="1524000"/>
            <a:ext cx="4419600" cy="5334000"/>
          </a:xfrm>
        </p:spPr>
        <p:txBody>
          <a:bodyPr/>
          <a:lstStyle/>
          <a:p>
            <a:pPr>
              <a:buFont typeface="Georgia" pitchFamily="18" charset="0"/>
              <a:buNone/>
            </a:pPr>
            <a:r>
              <a:rPr lang="ru-RU" b="1" smtClean="0"/>
              <a:t>Личная гигиена</a:t>
            </a:r>
            <a:r>
              <a:rPr lang="ru-RU" smtClean="0"/>
              <a:t> — совокупность гигиенических правил, выполнение которых способствует сохранению и укреплению здоровья. </a:t>
            </a:r>
          </a:p>
          <a:p>
            <a:pPr>
              <a:buFont typeface="Georgia" pitchFamily="18" charset="0"/>
              <a:buNone/>
            </a:pPr>
            <a:r>
              <a:rPr lang="ru-RU" smtClean="0"/>
              <a:t>Эти правила нейтрализуют воздействующие на организм </a:t>
            </a:r>
            <a:r>
              <a:rPr lang="ru-RU" b="1" i="1" smtClean="0"/>
              <a:t>факторы:</a:t>
            </a:r>
          </a:p>
          <a:p>
            <a:r>
              <a:rPr lang="ru-RU" smtClean="0"/>
              <a:t>Биологические (паразиты, насекомые, антибиотики и др.)</a:t>
            </a:r>
          </a:p>
          <a:p>
            <a:r>
              <a:rPr lang="ru-RU" smtClean="0"/>
              <a:t>Физические (шум вибрация электромагнитное излучение и т. п.)</a:t>
            </a:r>
          </a:p>
          <a:p>
            <a:r>
              <a:rPr lang="ru-RU" smtClean="0"/>
              <a:t>Химические (химические элементы и их соединения)</a:t>
            </a:r>
          </a:p>
          <a:p>
            <a:pPr>
              <a:buFont typeface="Georgia" pitchFamily="18" charset="0"/>
              <a:buNone/>
            </a:pPr>
            <a:endParaRPr lang="ru-RU" smtClean="0"/>
          </a:p>
        </p:txBody>
      </p:sp>
      <p:pic>
        <p:nvPicPr>
          <p:cNvPr id="34819" name="Picture 2" descr="C:\Users\Toshiba\Desktop\17fdc9f0c1e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00600" y="1752600"/>
            <a:ext cx="3889375" cy="426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Управляющая кнопка: далее 7">
            <a:hlinkClick r:id="" action="ppaction://hlinkshowjump?jump=nextslide" highlightClick="1"/>
          </p:cNvPr>
          <p:cNvSpPr/>
          <p:nvPr/>
        </p:nvSpPr>
        <p:spPr>
          <a:xfrm>
            <a:off x="8305800" y="6172200"/>
            <a:ext cx="838200" cy="685800"/>
          </a:xfrm>
          <a:prstGeom prst="actionButtonForwardNex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" name="Управляющая кнопка: назад 8">
            <a:hlinkClick r:id="rId4" action="ppaction://hlinksldjump" highlightClick="1"/>
          </p:cNvPr>
          <p:cNvSpPr/>
          <p:nvPr/>
        </p:nvSpPr>
        <p:spPr>
          <a:xfrm>
            <a:off x="7543800" y="6172200"/>
            <a:ext cx="762000" cy="685800"/>
          </a:xfrm>
          <a:prstGeom prst="actionButtonBackPreviou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Заголовок 3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066800"/>
          </a:xfrm>
        </p:spPr>
        <p:txBody>
          <a:bodyPr/>
          <a:lstStyle/>
          <a:p>
            <a:pPr algn="ctr"/>
            <a:r>
              <a:rPr lang="ru-RU" u="sng" smtClean="0"/>
              <a:t>Здоровье человека</a:t>
            </a:r>
          </a:p>
        </p:txBody>
      </p:sp>
      <p:sp>
        <p:nvSpPr>
          <p:cNvPr id="17410" name="Содержимое 4"/>
          <p:cNvSpPr>
            <a:spLocks noGrp="1"/>
          </p:cNvSpPr>
          <p:nvPr>
            <p:ph idx="1"/>
          </p:nvPr>
        </p:nvSpPr>
        <p:spPr>
          <a:xfrm>
            <a:off x="0" y="1219200"/>
            <a:ext cx="9144000" cy="5410200"/>
          </a:xfrm>
        </p:spPr>
        <p:txBody>
          <a:bodyPr/>
          <a:lstStyle/>
          <a:p>
            <a:pPr>
              <a:buFont typeface="Georgia" pitchFamily="18" charset="0"/>
              <a:buNone/>
            </a:pPr>
            <a:r>
              <a:rPr lang="ru-RU" sz="1800" b="1" smtClean="0"/>
              <a:t>Здоровье</a:t>
            </a:r>
            <a:r>
              <a:rPr lang="ru-RU" sz="1800" smtClean="0"/>
              <a:t> — состояние любого живого организма, при котором он в целом и все его органы способны полностью выполнять свои функции; отсутствие недуга, болезни.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276600" y="1905000"/>
            <a:ext cx="2133600" cy="5334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ЗДОРОВЬЕ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685800" y="2438400"/>
            <a:ext cx="2590800" cy="609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ДУХОВНОЕ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5410200" y="2438400"/>
            <a:ext cx="2590800" cy="609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ФИЗИЧЕСКОЕ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685800" y="3048000"/>
            <a:ext cx="2590800" cy="342900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Достигается умением жить в согласии с собой, с родными, с друзьями</a:t>
            </a:r>
            <a:r>
              <a:rPr lang="en-US" dirty="0"/>
              <a:t>;</a:t>
            </a:r>
            <a:r>
              <a:rPr lang="ru-RU" dirty="0"/>
              <a:t> способностью прогнозировать различные ситуации и разрабатывать модели своего поведения. 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5410200" y="3048000"/>
            <a:ext cx="2590800" cy="342900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700" dirty="0"/>
              <a:t>Зависит от двигательной активности, рационального питания, соблюдения правил личной гигиены и безопасного поведения</a:t>
            </a:r>
            <a:r>
              <a:rPr lang="en-US" sz="1700" dirty="0"/>
              <a:t>;</a:t>
            </a:r>
            <a:r>
              <a:rPr lang="ru-RU" sz="1700" dirty="0"/>
              <a:t> оптимального сочетания умственного и физического труда, умения отдыхать</a:t>
            </a:r>
          </a:p>
        </p:txBody>
      </p:sp>
      <p:sp>
        <p:nvSpPr>
          <p:cNvPr id="12" name="Управляющая кнопка: далее 11">
            <a:hlinkClick r:id="" action="ppaction://hlinkshowjump?jump=nextslide" highlightClick="1"/>
          </p:cNvPr>
          <p:cNvSpPr/>
          <p:nvPr/>
        </p:nvSpPr>
        <p:spPr>
          <a:xfrm>
            <a:off x="8534400" y="6248400"/>
            <a:ext cx="609600" cy="609600"/>
          </a:xfrm>
          <a:prstGeom prst="actionButtonForwardNex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" name="Управляющая кнопка: назад 12">
            <a:hlinkClick r:id="rId2" action="ppaction://hlinksldjump" highlightClick="1"/>
          </p:cNvPr>
          <p:cNvSpPr/>
          <p:nvPr/>
        </p:nvSpPr>
        <p:spPr>
          <a:xfrm>
            <a:off x="7924800" y="6248400"/>
            <a:ext cx="609600" cy="609600"/>
          </a:xfrm>
          <a:prstGeom prst="actionButtonBackPreviou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>
                <a:lumMod val="85000"/>
              </a:schemeClr>
            </a:gs>
            <a:gs pos="50000">
              <a:srgbClr val="FFFFFF"/>
            </a:gs>
            <a:gs pos="100000">
              <a:schemeClr val="accent3">
                <a:lumMod val="40000"/>
                <a:lumOff val="60000"/>
              </a:schemeClr>
            </a:gs>
          </a:gsLst>
          <a:path path="rect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Заголовок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914400"/>
          </a:xfrm>
        </p:spPr>
        <p:txBody>
          <a:bodyPr/>
          <a:lstStyle/>
          <a:p>
            <a:pPr algn="ctr"/>
            <a:r>
              <a:rPr lang="ru-RU" u="sng" smtClean="0"/>
              <a:t>Основные задачи гигиены</a:t>
            </a:r>
          </a:p>
        </p:txBody>
      </p:sp>
      <p:sp>
        <p:nvSpPr>
          <p:cNvPr id="36867" name="Содержимое 5"/>
          <p:cNvSpPr>
            <a:spLocks noGrp="1"/>
          </p:cNvSpPr>
          <p:nvPr>
            <p:ph idx="1"/>
          </p:nvPr>
        </p:nvSpPr>
        <p:spPr>
          <a:xfrm>
            <a:off x="0" y="1371600"/>
            <a:ext cx="9144000" cy="5486400"/>
          </a:xfrm>
        </p:spPr>
        <p:txBody>
          <a:bodyPr/>
          <a:lstStyle/>
          <a:p>
            <a:pPr>
              <a:buFont typeface="Georgia" pitchFamily="18" charset="0"/>
              <a:buNone/>
            </a:pPr>
            <a:r>
              <a:rPr lang="ru-RU" sz="2600" b="1" smtClean="0"/>
              <a:t>Основными задачами личной гигиены являются:</a:t>
            </a:r>
          </a:p>
          <a:p>
            <a:r>
              <a:rPr lang="ru-RU" sz="2600" smtClean="0"/>
              <a:t>изучение влияния внешней среды на состояние здоровья и работоспособность людей. </a:t>
            </a:r>
          </a:p>
          <a:p>
            <a:r>
              <a:rPr lang="ru-RU" sz="2600" smtClean="0"/>
              <a:t>разработка гигиенических норм, правил и мероприятий по оздоровлению внешней среды и устранению вредно действующих факторов;</a:t>
            </a:r>
          </a:p>
          <a:p>
            <a:r>
              <a:rPr lang="ru-RU" sz="2600" smtClean="0"/>
              <a:t>разработка гигиенических нормативов, правил и мероприятий по повышению сопротивляемости организма к возможным вредным влияниям окружающей среды в целях улучшения здоровья и физического развития, повышения работоспособности</a:t>
            </a:r>
          </a:p>
          <a:p>
            <a:pPr>
              <a:buFont typeface="Georgia" pitchFamily="18" charset="0"/>
              <a:buNone/>
            </a:pPr>
            <a:endParaRPr lang="ru-RU" smtClean="0"/>
          </a:p>
        </p:txBody>
      </p:sp>
      <p:sp>
        <p:nvSpPr>
          <p:cNvPr id="5" name="Управляющая кнопка: далее 4">
            <a:hlinkClick r:id="" action="ppaction://hlinkshowjump?jump=nextslide" highlightClick="1"/>
          </p:cNvPr>
          <p:cNvSpPr/>
          <p:nvPr/>
        </p:nvSpPr>
        <p:spPr>
          <a:xfrm>
            <a:off x="8458200" y="6248400"/>
            <a:ext cx="685800" cy="609600"/>
          </a:xfrm>
          <a:prstGeom prst="actionButtonForwardNex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" name="Управляющая кнопка: назад 5">
            <a:hlinkClick r:id="rId2" action="ppaction://hlinksldjump" highlightClick="1"/>
          </p:cNvPr>
          <p:cNvSpPr/>
          <p:nvPr/>
        </p:nvSpPr>
        <p:spPr>
          <a:xfrm>
            <a:off x="7772400" y="6248400"/>
            <a:ext cx="685800" cy="609600"/>
          </a:xfrm>
          <a:prstGeom prst="actionButtonBackPreviou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Заголовок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838200"/>
          </a:xfrm>
        </p:spPr>
        <p:txBody>
          <a:bodyPr/>
          <a:lstStyle/>
          <a:p>
            <a:pPr algn="ctr"/>
            <a:r>
              <a:rPr lang="ru-RU" u="sng" smtClean="0"/>
              <a:t>Гигиена кожи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524000"/>
            <a:ext cx="9144000" cy="5334000"/>
          </a:xfrm>
        </p:spPr>
        <p:txBody>
          <a:bodyPr>
            <a:normAutofit/>
          </a:bodyPr>
          <a:lstStyle/>
          <a:p>
            <a:pPr marL="365760" indent="-256032" fontAlgn="auto"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r>
              <a:rPr lang="ru-RU" sz="2400" b="1" u="sng" dirty="0" smtClean="0"/>
              <a:t>Кожа человека </a:t>
            </a:r>
            <a:r>
              <a:rPr lang="ru-RU" sz="2400" dirty="0" smtClean="0"/>
              <a:t>– это такой же орган </a:t>
            </a:r>
            <a:r>
              <a:rPr lang="ru-RU" sz="2400" dirty="0" err="1" smtClean="0"/>
              <a:t>человеского</a:t>
            </a:r>
            <a:r>
              <a:rPr lang="ru-RU" sz="2400" dirty="0" smtClean="0"/>
              <a:t> организма, как и многие другие. </a:t>
            </a:r>
          </a:p>
          <a:p>
            <a:pPr marL="365760" indent="-256032" fontAlgn="auto"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r>
              <a:rPr lang="ru-RU" sz="2400" dirty="0" smtClean="0"/>
              <a:t>Она имеет сложное строение и выполняет множество </a:t>
            </a:r>
            <a:r>
              <a:rPr lang="ru-RU" sz="2400" b="1" u="sng" dirty="0" smtClean="0"/>
              <a:t>функций</a:t>
            </a:r>
            <a:r>
              <a:rPr lang="ru-RU" sz="2400" dirty="0" smtClean="0"/>
              <a:t>:</a:t>
            </a:r>
          </a:p>
          <a:p>
            <a:pPr marL="624078" indent="-514350" fontAlgn="auto">
              <a:spcAft>
                <a:spcPts val="0"/>
              </a:spcAft>
              <a:buClr>
                <a:schemeClr val="accent3"/>
              </a:buClr>
              <a:buFont typeface="Georgia"/>
              <a:buAutoNum type="arabicPeriod"/>
              <a:defRPr/>
            </a:pPr>
            <a:r>
              <a:rPr lang="ru-RU" sz="2400" dirty="0" smtClean="0"/>
              <a:t>Отделяет внутреннюю среду организма, от внешней</a:t>
            </a:r>
          </a:p>
          <a:p>
            <a:pPr marL="624078" indent="-514350" fontAlgn="auto">
              <a:spcAft>
                <a:spcPts val="0"/>
              </a:spcAft>
              <a:buClr>
                <a:schemeClr val="accent3"/>
              </a:buClr>
              <a:buFont typeface="Georgia"/>
              <a:buAutoNum type="arabicPeriod"/>
              <a:defRPr/>
            </a:pPr>
            <a:r>
              <a:rPr lang="ru-RU" sz="2400" dirty="0" smtClean="0"/>
              <a:t>Защищает организм от повреждений (механических и химических)</a:t>
            </a:r>
          </a:p>
          <a:p>
            <a:pPr marL="624078" indent="-514350" fontAlgn="auto">
              <a:spcAft>
                <a:spcPts val="0"/>
              </a:spcAft>
              <a:buClr>
                <a:schemeClr val="accent3"/>
              </a:buClr>
              <a:buFont typeface="Georgia"/>
              <a:buAutoNum type="arabicPeriod"/>
              <a:defRPr/>
            </a:pPr>
            <a:r>
              <a:rPr lang="ru-RU" sz="2400" dirty="0" smtClean="0"/>
              <a:t>Регулирует температуру тела</a:t>
            </a:r>
          </a:p>
          <a:p>
            <a:pPr marL="624078" indent="-514350" fontAlgn="auto">
              <a:spcAft>
                <a:spcPts val="0"/>
              </a:spcAft>
              <a:buClr>
                <a:schemeClr val="accent3"/>
              </a:buClr>
              <a:buFont typeface="Georgia"/>
              <a:buAutoNum type="arabicPeriod"/>
              <a:defRPr/>
            </a:pPr>
            <a:r>
              <a:rPr lang="ru-RU" sz="2400" dirty="0" smtClean="0"/>
              <a:t>Дает возможность осязать предметы, чувствовать боль, тепло, холод</a:t>
            </a:r>
          </a:p>
          <a:p>
            <a:pPr marL="624078" indent="-514350" fontAlgn="auto">
              <a:spcAft>
                <a:spcPts val="0"/>
              </a:spcAft>
              <a:buClr>
                <a:schemeClr val="accent3"/>
              </a:buClr>
              <a:buFont typeface="Georgia"/>
              <a:buAutoNum type="arabicPeriod"/>
              <a:defRPr/>
            </a:pPr>
            <a:r>
              <a:rPr lang="ru-RU" sz="2400" dirty="0" smtClean="0"/>
              <a:t>Выводит вредные вещества из организма (с помощью потовых желез)</a:t>
            </a:r>
          </a:p>
        </p:txBody>
      </p:sp>
      <p:sp>
        <p:nvSpPr>
          <p:cNvPr id="4" name="Управляющая кнопка: далее 3">
            <a:hlinkClick r:id="" action="ppaction://hlinkshowjump?jump=nextslide" highlightClick="1"/>
          </p:cNvPr>
          <p:cNvSpPr/>
          <p:nvPr/>
        </p:nvSpPr>
        <p:spPr>
          <a:xfrm>
            <a:off x="8382000" y="6248400"/>
            <a:ext cx="762000" cy="609600"/>
          </a:xfrm>
          <a:prstGeom prst="actionButtonForwardNex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" name="Управляющая кнопка: назад 4">
            <a:hlinkClick r:id="rId3" action="ppaction://hlinksldjump" highlightClick="1"/>
          </p:cNvPr>
          <p:cNvSpPr/>
          <p:nvPr/>
        </p:nvSpPr>
        <p:spPr>
          <a:xfrm>
            <a:off x="7696200" y="6248400"/>
            <a:ext cx="685800" cy="609600"/>
          </a:xfrm>
          <a:prstGeom prst="actionButtonBackPreviou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2">
                <a:lumMod val="20000"/>
                <a:lumOff val="80000"/>
              </a:schemeClr>
            </a:gs>
            <a:gs pos="50000">
              <a:srgbClr val="FFFFFF"/>
            </a:gs>
            <a:gs pos="100000">
              <a:schemeClr val="accent2">
                <a:lumMod val="40000"/>
                <a:lumOff val="60000"/>
              </a:schemeClr>
            </a:gs>
          </a:gsLst>
          <a:path path="rect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Заголовок 1"/>
          <p:cNvSpPr>
            <a:spLocks noGrp="1"/>
          </p:cNvSpPr>
          <p:nvPr>
            <p:ph type="title"/>
          </p:nvPr>
        </p:nvSpPr>
        <p:spPr>
          <a:xfrm>
            <a:off x="381000" y="381000"/>
            <a:ext cx="8229600" cy="838200"/>
          </a:xfrm>
        </p:spPr>
        <p:txBody>
          <a:bodyPr/>
          <a:lstStyle/>
          <a:p>
            <a:pPr algn="ctr"/>
            <a:r>
              <a:rPr lang="ru-RU" u="sng" smtClean="0"/>
              <a:t>Правила гигиены кожи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295400"/>
            <a:ext cx="9144000" cy="5562600"/>
          </a:xfrm>
        </p:spPr>
        <p:txBody>
          <a:bodyPr>
            <a:normAutofit fontScale="92500"/>
          </a:bodyPr>
          <a:lstStyle/>
          <a:p>
            <a:pPr marL="365760" indent="-256032" algn="ctr" fontAlgn="auto"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r>
              <a:rPr lang="ru-RU" sz="2600" u="sng" dirty="0" smtClean="0"/>
              <a:t>Чтобы кожа успешно выполняла свои функции, необходимо соблюдать следующие правила:</a:t>
            </a:r>
          </a:p>
          <a:p>
            <a:pPr marL="365760" indent="-256032" fontAlgn="auto">
              <a:spcAft>
                <a:spcPts val="0"/>
              </a:spcAft>
              <a:buClr>
                <a:schemeClr val="accent3"/>
              </a:buClr>
              <a:buFont typeface="Georgia"/>
              <a:buChar char="•"/>
              <a:defRPr/>
            </a:pPr>
            <a:r>
              <a:rPr lang="ru-RU" sz="2400" dirty="0" smtClean="0"/>
              <a:t>Мыться каждый день с мылом</a:t>
            </a:r>
          </a:p>
          <a:p>
            <a:pPr marL="365760" indent="-256032" fontAlgn="auto">
              <a:spcAft>
                <a:spcPts val="0"/>
              </a:spcAft>
              <a:buClr>
                <a:schemeClr val="accent3"/>
              </a:buClr>
              <a:buFont typeface="Georgia"/>
              <a:buChar char="•"/>
              <a:defRPr/>
            </a:pPr>
            <a:r>
              <a:rPr lang="ru-RU" sz="2400" dirty="0" smtClean="0"/>
              <a:t>Своевременно менять белье</a:t>
            </a:r>
          </a:p>
          <a:p>
            <a:pPr marL="365760" indent="-256032" fontAlgn="auto">
              <a:spcAft>
                <a:spcPts val="0"/>
              </a:spcAft>
              <a:buClr>
                <a:schemeClr val="accent3"/>
              </a:buClr>
              <a:buFont typeface="Georgia"/>
              <a:buChar char="•"/>
              <a:defRPr/>
            </a:pPr>
            <a:r>
              <a:rPr lang="ru-RU" sz="2400" dirty="0" smtClean="0"/>
              <a:t>Если кожа сухая или чешется, мазать её кремом или мазью</a:t>
            </a:r>
          </a:p>
          <a:p>
            <a:pPr marL="365760" indent="-256032" fontAlgn="auto">
              <a:spcAft>
                <a:spcPts val="0"/>
              </a:spcAft>
              <a:buClr>
                <a:schemeClr val="accent3"/>
              </a:buClr>
              <a:buFont typeface="Georgia"/>
              <a:buChar char="•"/>
              <a:defRPr/>
            </a:pPr>
            <a:r>
              <a:rPr lang="ru-RU" sz="2400" dirty="0" smtClean="0"/>
              <a:t>Не выдавливать прыщи, не пытаться вскрыть гнойники</a:t>
            </a:r>
          </a:p>
          <a:p>
            <a:pPr marL="365760" indent="-256032" fontAlgn="auto">
              <a:spcAft>
                <a:spcPts val="0"/>
              </a:spcAft>
              <a:buClr>
                <a:schemeClr val="accent3"/>
              </a:buClr>
              <a:buFont typeface="Georgia"/>
              <a:buChar char="•"/>
              <a:defRPr/>
            </a:pPr>
            <a:r>
              <a:rPr lang="ru-RU" sz="2400" dirty="0" smtClean="0"/>
              <a:t>Если на теле появилась сыпь – обязательно обратится к врачу</a:t>
            </a:r>
          </a:p>
          <a:p>
            <a:pPr marL="365760" indent="-256032" fontAlgn="auto">
              <a:spcAft>
                <a:spcPts val="0"/>
              </a:spcAft>
              <a:buClr>
                <a:schemeClr val="accent3"/>
              </a:buClr>
              <a:buFont typeface="Georgia"/>
              <a:buChar char="•"/>
              <a:defRPr/>
            </a:pPr>
            <a:r>
              <a:rPr lang="ru-RU" sz="2400" dirty="0" smtClean="0"/>
              <a:t>Употреблять в пищу больше овощей и фруктов, молока.</a:t>
            </a:r>
          </a:p>
          <a:p>
            <a:pPr marL="365760" indent="-256032" fontAlgn="auto">
              <a:spcAft>
                <a:spcPts val="0"/>
              </a:spcAft>
              <a:buClr>
                <a:schemeClr val="accent3"/>
              </a:buClr>
              <a:buFont typeface="Georgia"/>
              <a:buChar char="•"/>
              <a:defRPr/>
            </a:pPr>
            <a:r>
              <a:rPr lang="ru-RU" sz="2400" dirty="0" smtClean="0"/>
              <a:t>Избегать продукцию, вызывающую аллергическую реакцию</a:t>
            </a:r>
          </a:p>
          <a:p>
            <a:pPr marL="365760" indent="-256032" fontAlgn="auto">
              <a:spcAft>
                <a:spcPts val="0"/>
              </a:spcAft>
              <a:buClr>
                <a:schemeClr val="accent3"/>
              </a:buClr>
              <a:buFont typeface="Georgia"/>
              <a:buChar char="•"/>
              <a:defRPr/>
            </a:pPr>
            <a:r>
              <a:rPr lang="ru-RU" sz="2400" dirty="0" smtClean="0"/>
              <a:t>Защищать кожу от обморожения</a:t>
            </a:r>
          </a:p>
          <a:p>
            <a:pPr marL="365760" indent="-256032" fontAlgn="auto">
              <a:spcAft>
                <a:spcPts val="0"/>
              </a:spcAft>
              <a:buClr>
                <a:schemeClr val="accent3"/>
              </a:buClr>
              <a:buFont typeface="Georgia"/>
              <a:buChar char="•"/>
              <a:defRPr/>
            </a:pPr>
            <a:r>
              <a:rPr lang="ru-RU" sz="2400" dirty="0" smtClean="0"/>
              <a:t>Не носить одежду, вызывающую раздражение кожи</a:t>
            </a:r>
          </a:p>
          <a:p>
            <a:pPr marL="365760" indent="-256032" fontAlgn="auto">
              <a:spcAft>
                <a:spcPts val="0"/>
              </a:spcAft>
              <a:buClr>
                <a:schemeClr val="accent3"/>
              </a:buClr>
              <a:buFont typeface="Georgia"/>
              <a:buChar char="•"/>
              <a:defRPr/>
            </a:pPr>
            <a:r>
              <a:rPr lang="ru-RU" sz="2400" dirty="0" smtClean="0"/>
              <a:t>Не носить слишком тесную или чересчур свободную одежду и обувь, т.к. могут возникнуть раздражения и мозоли.  </a:t>
            </a:r>
          </a:p>
          <a:p>
            <a:pPr marL="365760" indent="-256032" fontAlgn="auto"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endParaRPr lang="ru-RU" dirty="0"/>
          </a:p>
        </p:txBody>
      </p:sp>
      <p:sp>
        <p:nvSpPr>
          <p:cNvPr id="4" name="Управляющая кнопка: далее 3">
            <a:hlinkClick r:id="" action="ppaction://hlinkshowjump?jump=nextslide" highlightClick="1"/>
          </p:cNvPr>
          <p:cNvSpPr/>
          <p:nvPr/>
        </p:nvSpPr>
        <p:spPr>
          <a:xfrm>
            <a:off x="8534400" y="6248400"/>
            <a:ext cx="609600" cy="609600"/>
          </a:xfrm>
          <a:prstGeom prst="actionButtonForwardNex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" name="Управляющая кнопка: назад 4">
            <a:hlinkClick r:id="rId2" action="ppaction://hlinksldjump" highlightClick="1"/>
          </p:cNvPr>
          <p:cNvSpPr/>
          <p:nvPr/>
        </p:nvSpPr>
        <p:spPr>
          <a:xfrm>
            <a:off x="7924800" y="6248400"/>
            <a:ext cx="609600" cy="609600"/>
          </a:xfrm>
          <a:prstGeom prst="actionButtonBackPreviou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rotWithShape="0">
          <a:gsLst>
            <a:gs pos="0">
              <a:srgbClr val="FFFFCC"/>
            </a:gs>
            <a:gs pos="50000">
              <a:srgbClr val="FFCCFF"/>
            </a:gs>
            <a:gs pos="100000">
              <a:srgbClr val="FFFFFF"/>
            </a:gs>
          </a:gsLst>
          <a:path path="rect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Заголовок 1"/>
          <p:cNvSpPr>
            <a:spLocks noGrp="1"/>
          </p:cNvSpPr>
          <p:nvPr>
            <p:ph type="title"/>
          </p:nvPr>
        </p:nvSpPr>
        <p:spPr>
          <a:xfrm>
            <a:off x="381000" y="381000"/>
            <a:ext cx="8229600" cy="914400"/>
          </a:xfrm>
        </p:spPr>
        <p:txBody>
          <a:bodyPr/>
          <a:lstStyle/>
          <a:p>
            <a:pPr algn="ctr"/>
            <a:r>
              <a:rPr lang="ru-RU" u="sng" smtClean="0"/>
              <a:t>Гигиена питания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371600"/>
            <a:ext cx="9144000" cy="5486400"/>
          </a:xfrm>
        </p:spPr>
        <p:txBody>
          <a:bodyPr>
            <a:normAutofit fontScale="92500"/>
          </a:bodyPr>
          <a:lstStyle/>
          <a:p>
            <a:pPr marL="365760" indent="-256032" fontAlgn="auto"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r>
              <a:rPr lang="ru-RU" sz="2400" b="1" dirty="0" smtClean="0"/>
              <a:t>Гигиена питания</a:t>
            </a:r>
            <a:r>
              <a:rPr lang="ru-RU" sz="2400" dirty="0" smtClean="0"/>
              <a:t> - одна из отраслей гигиены, изучающая проблемы полноценного и рационального питания человека.</a:t>
            </a:r>
          </a:p>
          <a:p>
            <a:pPr marL="365760" indent="-256032" fontAlgn="auto"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r>
              <a:rPr lang="ru-RU" sz="2400" dirty="0" smtClean="0"/>
              <a:t>Рациональное питание должно соответствовать следующим требованиям правил </a:t>
            </a:r>
            <a:r>
              <a:rPr lang="ru-RU" sz="2400" b="1" dirty="0" smtClean="0"/>
              <a:t>гигиены питания</a:t>
            </a:r>
            <a:r>
              <a:rPr lang="ru-RU" sz="2400" dirty="0" smtClean="0"/>
              <a:t>:</a:t>
            </a:r>
          </a:p>
          <a:p>
            <a:pPr marL="365760" indent="-256032" fontAlgn="auto">
              <a:spcAft>
                <a:spcPts val="0"/>
              </a:spcAft>
              <a:buClr>
                <a:schemeClr val="accent3"/>
              </a:buClr>
              <a:buFont typeface="Georgia"/>
              <a:buChar char="•"/>
              <a:defRPr/>
            </a:pPr>
            <a:r>
              <a:rPr lang="ru-RU" sz="2400" dirty="0" smtClean="0"/>
              <a:t>Суточный рацион должен соотноситься по энергетической ценности с </a:t>
            </a:r>
            <a:r>
              <a:rPr lang="ru-RU" sz="2400" dirty="0" err="1" smtClean="0"/>
              <a:t>энерготратами</a:t>
            </a:r>
            <a:r>
              <a:rPr lang="ru-RU" sz="2400" dirty="0" smtClean="0"/>
              <a:t> организма.</a:t>
            </a:r>
          </a:p>
          <a:p>
            <a:pPr marL="365760" indent="-256032" fontAlgn="auto">
              <a:spcAft>
                <a:spcPts val="0"/>
              </a:spcAft>
              <a:buClr>
                <a:schemeClr val="accent3"/>
              </a:buClr>
              <a:buFont typeface="Georgia"/>
              <a:buChar char="•"/>
              <a:defRPr/>
            </a:pPr>
            <a:r>
              <a:rPr lang="ru-RU" sz="2400" dirty="0" smtClean="0"/>
              <a:t>Как количество, так и пропорции пищевых веществ следует согласовывать с физиологическими потребностями человека.</a:t>
            </a:r>
          </a:p>
          <a:p>
            <a:pPr marL="365760" indent="-256032" fontAlgn="auto">
              <a:spcAft>
                <a:spcPts val="0"/>
              </a:spcAft>
              <a:buClr>
                <a:schemeClr val="accent3"/>
              </a:buClr>
              <a:buFont typeface="Georgia"/>
              <a:buChar char="•"/>
              <a:defRPr/>
            </a:pPr>
            <a:r>
              <a:rPr lang="ru-RU" sz="2400" dirty="0" smtClean="0"/>
              <a:t>Химическая состав пищи должен соответствовать ферментативным системам человеческого организма.</a:t>
            </a:r>
          </a:p>
          <a:p>
            <a:pPr marL="365760" indent="-256032" fontAlgn="auto">
              <a:spcAft>
                <a:spcPts val="0"/>
              </a:spcAft>
              <a:buClr>
                <a:schemeClr val="accent3"/>
              </a:buClr>
              <a:buFont typeface="Georgia"/>
              <a:buChar char="•"/>
              <a:defRPr/>
            </a:pPr>
            <a:r>
              <a:rPr lang="ru-RU" sz="2400" dirty="0" smtClean="0"/>
              <a:t>Пищевой рацион следует правильно распределить в течении дня.</a:t>
            </a:r>
          </a:p>
          <a:p>
            <a:pPr marL="365760" indent="-256032" fontAlgn="auto">
              <a:spcAft>
                <a:spcPts val="0"/>
              </a:spcAft>
              <a:buClr>
                <a:schemeClr val="accent3"/>
              </a:buClr>
              <a:buFont typeface="Georgia"/>
              <a:buChar char="•"/>
              <a:defRPr/>
            </a:pPr>
            <a:r>
              <a:rPr lang="ru-RU" sz="2400" dirty="0" smtClean="0"/>
              <a:t>Питание в санитарно-эпидемиологическом отношении должно быть безупречным.</a:t>
            </a:r>
          </a:p>
          <a:p>
            <a:pPr marL="365760" indent="-256032" fontAlgn="auto"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endParaRPr lang="ru-RU" dirty="0"/>
          </a:p>
        </p:txBody>
      </p:sp>
      <p:sp>
        <p:nvSpPr>
          <p:cNvPr id="4" name="Управляющая кнопка: далее 3">
            <a:hlinkClick r:id="" action="ppaction://hlinkshowjump?jump=nextslide" highlightClick="1"/>
          </p:cNvPr>
          <p:cNvSpPr/>
          <p:nvPr/>
        </p:nvSpPr>
        <p:spPr>
          <a:xfrm>
            <a:off x="8305800" y="6248400"/>
            <a:ext cx="838200" cy="609600"/>
          </a:xfrm>
          <a:prstGeom prst="actionButtonForwardNex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" name="Управляющая кнопка: назад 4">
            <a:hlinkClick r:id="rId2" action="ppaction://hlinksldjump" highlightClick="1"/>
          </p:cNvPr>
          <p:cNvSpPr/>
          <p:nvPr/>
        </p:nvSpPr>
        <p:spPr>
          <a:xfrm>
            <a:off x="7543800" y="6248400"/>
            <a:ext cx="762000" cy="609600"/>
          </a:xfrm>
          <a:prstGeom prst="actionButtonBackPreviou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rotWithShape="0">
          <a:gsLst>
            <a:gs pos="0">
              <a:srgbClr val="FFFFCC"/>
            </a:gs>
            <a:gs pos="50000">
              <a:srgbClr val="FFCCFF"/>
            </a:gs>
            <a:gs pos="100000">
              <a:srgbClr val="FFFFFF"/>
            </a:gs>
          </a:gsLst>
          <a:path path="rect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Заголовок 1"/>
          <p:cNvSpPr>
            <a:spLocks noGrp="1"/>
          </p:cNvSpPr>
          <p:nvPr>
            <p:ph type="title"/>
          </p:nvPr>
        </p:nvSpPr>
        <p:spPr>
          <a:xfrm>
            <a:off x="381000" y="381000"/>
            <a:ext cx="8229600" cy="838200"/>
          </a:xfrm>
        </p:spPr>
        <p:txBody>
          <a:bodyPr/>
          <a:lstStyle/>
          <a:p>
            <a:pPr algn="ctr"/>
            <a:r>
              <a:rPr lang="ru-RU" u="sng" smtClean="0"/>
              <a:t>Гигиена питания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295400"/>
            <a:ext cx="9144000" cy="5562600"/>
          </a:xfrm>
        </p:spPr>
        <p:txBody>
          <a:bodyPr>
            <a:normAutofit lnSpcReduction="10000"/>
          </a:bodyPr>
          <a:lstStyle/>
          <a:p>
            <a:pPr marL="365760" indent="-256032" fontAlgn="auto"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r>
              <a:rPr lang="ru-RU" sz="2000" dirty="0" smtClean="0"/>
              <a:t>В окружающей нас среде, на продуктах питания, присутствует большое количество микроорганизмов, способных очень быстро размножаться при благоприятных условиях. </a:t>
            </a:r>
          </a:p>
          <a:p>
            <a:pPr marL="365760" indent="-256032" fontAlgn="auto"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r>
              <a:rPr lang="ru-RU" sz="2000" dirty="0" smtClean="0"/>
              <a:t>Многие из них вырабатывают сильные яды, что предъявляет особые требования к </a:t>
            </a:r>
            <a:r>
              <a:rPr lang="ru-RU" sz="2000" b="1" dirty="0" smtClean="0"/>
              <a:t>гигиене питания</a:t>
            </a:r>
            <a:r>
              <a:rPr lang="ru-RU" sz="2000" dirty="0" smtClean="0"/>
              <a:t>. </a:t>
            </a:r>
          </a:p>
          <a:p>
            <a:pPr marL="566928" indent="-457200" fontAlgn="auto">
              <a:spcAft>
                <a:spcPts val="0"/>
              </a:spcAft>
              <a:buClr>
                <a:schemeClr val="accent3"/>
              </a:buClr>
              <a:buFont typeface="Georgia"/>
              <a:buAutoNum type="arabicPeriod"/>
              <a:defRPr/>
            </a:pPr>
            <a:r>
              <a:rPr lang="ru-RU" sz="2000" dirty="0" smtClean="0"/>
              <a:t>Плесневые грибы</a:t>
            </a:r>
          </a:p>
          <a:p>
            <a:pPr marL="566928" indent="-457200" fontAlgn="auto">
              <a:spcAft>
                <a:spcPts val="0"/>
              </a:spcAft>
              <a:buClr>
                <a:schemeClr val="accent3"/>
              </a:buClr>
              <a:buFont typeface="Georgia"/>
              <a:buAutoNum type="arabicPeriod"/>
              <a:defRPr/>
            </a:pPr>
            <a:r>
              <a:rPr lang="ru-RU" sz="2000" dirty="0" smtClean="0"/>
              <a:t>Дрожжевые грибки</a:t>
            </a:r>
          </a:p>
          <a:p>
            <a:pPr marL="566928" indent="-457200" fontAlgn="auto">
              <a:spcAft>
                <a:spcPts val="0"/>
              </a:spcAft>
              <a:buClr>
                <a:schemeClr val="accent3"/>
              </a:buClr>
              <a:buFont typeface="Georgia"/>
              <a:buAutoNum type="arabicPeriod"/>
              <a:defRPr/>
            </a:pPr>
            <a:r>
              <a:rPr lang="ru-RU" sz="2000" dirty="0" smtClean="0"/>
              <a:t>Бактерии</a:t>
            </a:r>
          </a:p>
          <a:p>
            <a:pPr marL="365760" indent="-256032" fontAlgn="auto"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r>
              <a:rPr lang="ru-RU" sz="2000" u="sng" dirty="0" smtClean="0"/>
              <a:t>На пищевые продукты бактерии могут попасть следующим образом:</a:t>
            </a:r>
          </a:p>
          <a:p>
            <a:pPr marL="365760" indent="-256032" fontAlgn="auto">
              <a:spcAft>
                <a:spcPts val="0"/>
              </a:spcAft>
              <a:buClr>
                <a:schemeClr val="accent3"/>
              </a:buClr>
              <a:buFont typeface="Georgia"/>
              <a:buChar char="•"/>
              <a:defRPr/>
            </a:pPr>
            <a:r>
              <a:rPr lang="ru-RU" sz="2000" dirty="0" smtClean="0"/>
              <a:t>с грязных рук</a:t>
            </a:r>
          </a:p>
          <a:p>
            <a:pPr marL="365760" indent="-256032" fontAlgn="auto">
              <a:spcAft>
                <a:spcPts val="0"/>
              </a:spcAft>
              <a:buClr>
                <a:schemeClr val="accent3"/>
              </a:buClr>
              <a:buFont typeface="Georgia"/>
              <a:buChar char="•"/>
              <a:defRPr/>
            </a:pPr>
            <a:r>
              <a:rPr lang="ru-RU" sz="2000" dirty="0" smtClean="0"/>
              <a:t>с грязных поверхностей</a:t>
            </a:r>
          </a:p>
          <a:p>
            <a:pPr marL="365760" indent="-256032" fontAlgn="auto">
              <a:spcAft>
                <a:spcPts val="0"/>
              </a:spcAft>
              <a:buClr>
                <a:schemeClr val="accent3"/>
              </a:buClr>
              <a:buFont typeface="Georgia"/>
              <a:buChar char="•"/>
              <a:defRPr/>
            </a:pPr>
            <a:r>
              <a:rPr lang="ru-RU" sz="2000" dirty="0" smtClean="0"/>
              <a:t>с гноящихся язв, порезов и ожогов</a:t>
            </a:r>
          </a:p>
          <a:p>
            <a:pPr marL="365760" indent="-256032" fontAlgn="auto">
              <a:spcAft>
                <a:spcPts val="0"/>
              </a:spcAft>
              <a:buClr>
                <a:schemeClr val="accent3"/>
              </a:buClr>
              <a:buFont typeface="Georgia"/>
              <a:buChar char="•"/>
              <a:defRPr/>
            </a:pPr>
            <a:r>
              <a:rPr lang="ru-RU" sz="2000" dirty="0" smtClean="0"/>
              <a:t>с водой</a:t>
            </a:r>
          </a:p>
          <a:p>
            <a:pPr marL="365760" indent="-256032" fontAlgn="auto">
              <a:spcAft>
                <a:spcPts val="0"/>
              </a:spcAft>
              <a:buClr>
                <a:schemeClr val="accent3"/>
              </a:buClr>
              <a:buFont typeface="Georgia"/>
              <a:buChar char="•"/>
              <a:defRPr/>
            </a:pPr>
            <a:r>
              <a:rPr lang="ru-RU" sz="2000" dirty="0" smtClean="0"/>
              <a:t>с потоком воздуха</a:t>
            </a:r>
          </a:p>
          <a:p>
            <a:pPr marL="365760" indent="-256032" fontAlgn="auto">
              <a:spcAft>
                <a:spcPts val="0"/>
              </a:spcAft>
              <a:buClr>
                <a:schemeClr val="accent3"/>
              </a:buClr>
              <a:buFont typeface="Georgia"/>
              <a:buChar char="•"/>
              <a:defRPr/>
            </a:pPr>
            <a:r>
              <a:rPr lang="ru-RU" sz="2000" dirty="0" smtClean="0"/>
              <a:t>от домашних животных</a:t>
            </a:r>
          </a:p>
          <a:p>
            <a:pPr marL="365760" indent="-256032" fontAlgn="auto">
              <a:spcAft>
                <a:spcPts val="0"/>
              </a:spcAft>
              <a:buClr>
                <a:schemeClr val="accent3"/>
              </a:buClr>
              <a:buFont typeface="Georgia"/>
              <a:buChar char="•"/>
              <a:defRPr/>
            </a:pPr>
            <a:r>
              <a:rPr lang="ru-RU" sz="2000" dirty="0" smtClean="0"/>
              <a:t>от насекомых, птиц и грызунов</a:t>
            </a:r>
          </a:p>
          <a:p>
            <a:pPr marL="365760" indent="-256032" fontAlgn="auto">
              <a:spcAft>
                <a:spcPts val="0"/>
              </a:spcAft>
              <a:buClr>
                <a:schemeClr val="accent3"/>
              </a:buClr>
              <a:buFont typeface="Georgia"/>
              <a:buChar char="•"/>
              <a:defRPr/>
            </a:pPr>
            <a:r>
              <a:rPr lang="ru-RU" sz="2000" dirty="0" smtClean="0"/>
              <a:t>с пищевых отходов</a:t>
            </a:r>
          </a:p>
        </p:txBody>
      </p:sp>
      <p:sp>
        <p:nvSpPr>
          <p:cNvPr id="4" name="Управляющая кнопка: далее 3">
            <a:hlinkClick r:id="" action="ppaction://hlinkshowjump?jump=nextslide" highlightClick="1"/>
          </p:cNvPr>
          <p:cNvSpPr/>
          <p:nvPr/>
        </p:nvSpPr>
        <p:spPr>
          <a:xfrm>
            <a:off x="8305800" y="6172200"/>
            <a:ext cx="838200" cy="685800"/>
          </a:xfrm>
          <a:prstGeom prst="actionButtonForwardNex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" name="Управляющая кнопка: назад 4">
            <a:hlinkClick r:id="rId2" action="ppaction://hlinksldjump" highlightClick="1"/>
          </p:cNvPr>
          <p:cNvSpPr/>
          <p:nvPr/>
        </p:nvSpPr>
        <p:spPr>
          <a:xfrm>
            <a:off x="7467600" y="6172200"/>
            <a:ext cx="838200" cy="685800"/>
          </a:xfrm>
          <a:prstGeom prst="actionButtonBackPreviou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28600"/>
            <a:ext cx="8229600" cy="762000"/>
          </a:xfrm>
        </p:spPr>
        <p:txBody>
          <a:bodyPr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u="sng" dirty="0" smtClean="0">
                <a:solidFill>
                  <a:schemeClr val="accent1">
                    <a:lumMod val="50000"/>
                  </a:schemeClr>
                </a:solidFill>
              </a:rPr>
              <a:t>Гигиена воды</a:t>
            </a:r>
            <a:endParaRPr lang="ru-RU" u="sng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990600"/>
            <a:ext cx="9144000" cy="5867400"/>
          </a:xfrm>
        </p:spPr>
        <p:txBody>
          <a:bodyPr>
            <a:normAutofit fontScale="92500" lnSpcReduction="10000"/>
          </a:bodyPr>
          <a:lstStyle/>
          <a:p>
            <a:pPr marL="365760" indent="-256032" fontAlgn="auto"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r>
              <a:rPr lang="ru-RU" sz="2000" b="1" u="sng" dirty="0" smtClean="0"/>
              <a:t>Вода</a:t>
            </a:r>
            <a:r>
              <a:rPr lang="ru-RU" sz="2000" b="1" dirty="0" smtClean="0"/>
              <a:t> – это значимый для человеческого организма фактор внешней среды. Это обусловливает наше особое отношение к гигиене воды.</a:t>
            </a:r>
          </a:p>
          <a:p>
            <a:pPr marL="365760" indent="-256032" fontAlgn="auto"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r>
              <a:rPr lang="ru-RU" sz="2000" dirty="0" smtClean="0"/>
              <a:t>Вода составляет 60-70% массы человека и входит в состав всех  его биологических тканей. </a:t>
            </a:r>
          </a:p>
          <a:p>
            <a:pPr marL="365760" indent="-256032" fontAlgn="auto"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r>
              <a:rPr lang="ru-RU" sz="2000" dirty="0" smtClean="0"/>
              <a:t>Потеря 20% жидкости приводит к смерти.</a:t>
            </a:r>
          </a:p>
          <a:p>
            <a:pPr marL="365760" indent="-256032" fontAlgn="auto"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r>
              <a:rPr lang="ru-RU" sz="2000" dirty="0" smtClean="0"/>
              <a:t>Суточная потребность человека в питьевой воде - 2-3 л, а при физической работе - 4-6 л. </a:t>
            </a:r>
          </a:p>
          <a:p>
            <a:pPr marL="365760" indent="-256032" fontAlgn="auto"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r>
              <a:rPr lang="ru-RU" sz="2000" dirty="0" smtClean="0"/>
              <a:t>При этом человек должен получать безвредную по химическому составу воду, а значит, строго соблюдать правила </a:t>
            </a:r>
            <a:r>
              <a:rPr lang="ru-RU" sz="2000" b="1" dirty="0" smtClean="0"/>
              <a:t>гигиены воды</a:t>
            </a:r>
            <a:r>
              <a:rPr lang="ru-RU" sz="2000" dirty="0" smtClean="0"/>
              <a:t>.</a:t>
            </a:r>
          </a:p>
          <a:p>
            <a:pPr marL="365760" indent="-256032" fontAlgn="auto"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r>
              <a:rPr lang="ru-RU" sz="2000" dirty="0" smtClean="0"/>
              <a:t>Наиболее благоприятная температура воды для питья – 7-12 градусов.</a:t>
            </a:r>
          </a:p>
          <a:p>
            <a:pPr marL="365760" indent="-256032" fontAlgn="auto"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r>
              <a:rPr lang="ru-RU" sz="2000" b="1" u="sng" dirty="0" smtClean="0">
                <a:solidFill>
                  <a:schemeClr val="accent1">
                    <a:lumMod val="50000"/>
                  </a:schemeClr>
                </a:solidFill>
              </a:rPr>
              <a:t>Болезни, передающиеся через воду:</a:t>
            </a:r>
          </a:p>
          <a:p>
            <a:pPr marL="365760" indent="-256032" fontAlgn="auto">
              <a:spcAft>
                <a:spcPts val="0"/>
              </a:spcAft>
              <a:buClr>
                <a:schemeClr val="accent3"/>
              </a:buClr>
              <a:buFont typeface="Georgia"/>
              <a:buChar char="•"/>
              <a:defRPr/>
            </a:pPr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</a:rPr>
              <a:t>Брюшной тиф</a:t>
            </a:r>
          </a:p>
          <a:p>
            <a:pPr marL="365760" indent="-256032" fontAlgn="auto">
              <a:spcAft>
                <a:spcPts val="0"/>
              </a:spcAft>
              <a:buClr>
                <a:schemeClr val="accent3"/>
              </a:buClr>
              <a:buFont typeface="Georgia"/>
              <a:buChar char="•"/>
              <a:defRPr/>
            </a:pPr>
            <a:r>
              <a:rPr lang="ru-RU" sz="2000" dirty="0" smtClean="0"/>
              <a:t>Паратифы А и Б</a:t>
            </a:r>
          </a:p>
          <a:p>
            <a:pPr marL="365760" indent="-256032" fontAlgn="auto">
              <a:spcAft>
                <a:spcPts val="0"/>
              </a:spcAft>
              <a:buClr>
                <a:schemeClr val="accent3"/>
              </a:buClr>
              <a:buFont typeface="Georgia"/>
              <a:buChar char="•"/>
              <a:defRPr/>
            </a:pPr>
            <a:r>
              <a:rPr lang="ru-RU" sz="2000" dirty="0" smtClean="0"/>
              <a:t>Холера</a:t>
            </a:r>
          </a:p>
          <a:p>
            <a:pPr marL="365760" indent="-256032" fontAlgn="auto">
              <a:spcAft>
                <a:spcPts val="0"/>
              </a:spcAft>
              <a:buClr>
                <a:schemeClr val="accent3"/>
              </a:buClr>
              <a:buFont typeface="Georgia"/>
              <a:buChar char="•"/>
              <a:defRPr/>
            </a:pPr>
            <a:r>
              <a:rPr lang="ru-RU" sz="2000" dirty="0" smtClean="0"/>
              <a:t>Дизентерия </a:t>
            </a:r>
          </a:p>
          <a:p>
            <a:pPr marL="365760" indent="-256032" fontAlgn="auto">
              <a:spcAft>
                <a:spcPts val="0"/>
              </a:spcAft>
              <a:buClr>
                <a:schemeClr val="accent3"/>
              </a:buClr>
              <a:buFont typeface="Georgia"/>
              <a:buChar char="•"/>
              <a:defRPr/>
            </a:pPr>
            <a:r>
              <a:rPr lang="ru-RU" sz="2000" dirty="0" smtClean="0"/>
              <a:t>Болезнь Боткина</a:t>
            </a:r>
          </a:p>
          <a:p>
            <a:pPr marL="365760" indent="-256032" fontAlgn="auto">
              <a:spcAft>
                <a:spcPts val="0"/>
              </a:spcAft>
              <a:buClr>
                <a:schemeClr val="accent3"/>
              </a:buClr>
              <a:buFont typeface="Georgia"/>
              <a:buChar char="•"/>
              <a:defRPr/>
            </a:pPr>
            <a:r>
              <a:rPr lang="ru-RU" sz="2000" dirty="0" smtClean="0"/>
              <a:t>Туляремия</a:t>
            </a:r>
          </a:p>
          <a:p>
            <a:pPr marL="365760" indent="-256032" fontAlgn="auto">
              <a:spcAft>
                <a:spcPts val="0"/>
              </a:spcAft>
              <a:buClr>
                <a:schemeClr val="accent3"/>
              </a:buClr>
              <a:buFont typeface="Georgia"/>
              <a:buChar char="•"/>
              <a:defRPr/>
            </a:pPr>
            <a:r>
              <a:rPr lang="ru-RU" sz="2000" dirty="0" smtClean="0"/>
              <a:t>Водная лихорадка</a:t>
            </a:r>
          </a:p>
        </p:txBody>
      </p:sp>
      <p:pic>
        <p:nvPicPr>
          <p:cNvPr id="6147" name="Picture 3" descr="C:\Users\Toshiba\Desktop\pressa_209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62600" y="4419600"/>
            <a:ext cx="2682875" cy="21939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Управляющая кнопка: далее 5">
            <a:hlinkClick r:id="" action="ppaction://hlinkshowjump?jump=nextslide" highlightClick="1"/>
          </p:cNvPr>
          <p:cNvSpPr/>
          <p:nvPr/>
        </p:nvSpPr>
        <p:spPr>
          <a:xfrm>
            <a:off x="8382000" y="6248400"/>
            <a:ext cx="762000" cy="609600"/>
          </a:xfrm>
          <a:prstGeom prst="actionButtonForwardNex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" name="Управляющая кнопка: назад 6">
            <a:hlinkClick r:id="rId3" action="ppaction://hlinksldjump" highlightClick="1"/>
          </p:cNvPr>
          <p:cNvSpPr/>
          <p:nvPr/>
        </p:nvSpPr>
        <p:spPr>
          <a:xfrm>
            <a:off x="7772400" y="6248400"/>
            <a:ext cx="609600" cy="609600"/>
          </a:xfrm>
          <a:prstGeom prst="actionButtonBackPreviou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rotWithShape="0">
          <a:gsLst>
            <a:gs pos="0">
              <a:srgbClr val="CCFFFF"/>
            </a:gs>
            <a:gs pos="50000">
              <a:srgbClr val="FFFFCC"/>
            </a:gs>
            <a:gs pos="100000">
              <a:srgbClr val="CCFFFF"/>
            </a:gs>
          </a:gsLst>
          <a:path path="rect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Заголовок 1"/>
          <p:cNvSpPr>
            <a:spLocks noGrp="1"/>
          </p:cNvSpPr>
          <p:nvPr>
            <p:ph type="title"/>
          </p:nvPr>
        </p:nvSpPr>
        <p:spPr>
          <a:xfrm>
            <a:off x="381000" y="381000"/>
            <a:ext cx="8229600" cy="914400"/>
          </a:xfrm>
        </p:spPr>
        <p:txBody>
          <a:bodyPr/>
          <a:lstStyle/>
          <a:p>
            <a:pPr algn="ctr"/>
            <a:r>
              <a:rPr lang="ru-RU" u="sng" smtClean="0"/>
              <a:t>Гигиена одежды</a:t>
            </a:r>
          </a:p>
        </p:txBody>
      </p:sp>
      <p:sp>
        <p:nvSpPr>
          <p:cNvPr id="43011" name="Содержимое 2"/>
          <p:cNvSpPr>
            <a:spLocks noGrp="1"/>
          </p:cNvSpPr>
          <p:nvPr>
            <p:ph idx="1"/>
          </p:nvPr>
        </p:nvSpPr>
        <p:spPr>
          <a:xfrm>
            <a:off x="0" y="1219200"/>
            <a:ext cx="9144000" cy="5638800"/>
          </a:xfrm>
        </p:spPr>
        <p:txBody>
          <a:bodyPr/>
          <a:lstStyle/>
          <a:p>
            <a:pPr>
              <a:buFont typeface="Georgia" pitchFamily="18" charset="0"/>
              <a:buNone/>
            </a:pPr>
            <a:r>
              <a:rPr lang="ru-RU" sz="2000" b="1" smtClean="0"/>
              <a:t>Гигиена одежды</a:t>
            </a:r>
            <a:r>
              <a:rPr lang="ru-RU" sz="2000" smtClean="0"/>
              <a:t> определяет ее главное назначение - защита человека от неблагоприятного воздействия внешней среды и сохранение необходимой температуры тела. </a:t>
            </a:r>
          </a:p>
          <a:p>
            <a:pPr>
              <a:buFont typeface="Georgia" pitchFamily="18" charset="0"/>
              <a:buNone/>
            </a:pPr>
            <a:r>
              <a:rPr lang="ru-RU" sz="2000" smtClean="0"/>
              <a:t>Одежда должна быстро поглощать и отдавать влагу, быть достаточно пористой и легко очищаться от загрязнений.</a:t>
            </a:r>
          </a:p>
          <a:p>
            <a:pPr>
              <a:buFont typeface="Georgia" pitchFamily="18" charset="0"/>
              <a:buNone/>
            </a:pPr>
            <a:r>
              <a:rPr lang="ru-RU" sz="2000" smtClean="0"/>
              <a:t>Одежда бывает нескольких типов, соответствующих </a:t>
            </a:r>
            <a:r>
              <a:rPr lang="ru-RU" sz="2000" b="1" smtClean="0"/>
              <a:t>правилам гигиены одежды</a:t>
            </a:r>
            <a:r>
              <a:rPr lang="ru-RU" sz="2000" smtClean="0"/>
              <a:t>:</a:t>
            </a:r>
          </a:p>
          <a:p>
            <a:r>
              <a:rPr lang="ru-RU" sz="2000" b="1" smtClean="0"/>
              <a:t>повседневная или бытовая одежда</a:t>
            </a:r>
            <a:r>
              <a:rPr lang="ru-RU" sz="2000" smtClean="0"/>
              <a:t> (должна учитывать сезонные изменения климата и погоды)</a:t>
            </a:r>
          </a:p>
          <a:p>
            <a:r>
              <a:rPr lang="ru-RU" sz="2000" b="1" smtClean="0"/>
              <a:t>детская одежда</a:t>
            </a:r>
            <a:r>
              <a:rPr lang="ru-RU" sz="2000" smtClean="0"/>
              <a:t> (отличается малым весом и свободным покроем)</a:t>
            </a:r>
          </a:p>
          <a:p>
            <a:r>
              <a:rPr lang="ru-RU" sz="2000" b="1" smtClean="0"/>
              <a:t>производственная или профессиональная одежда</a:t>
            </a:r>
            <a:r>
              <a:rPr lang="ru-RU" sz="2000" smtClean="0"/>
              <a:t> (должна учитывать условия труда и защищать от профессиональных неблагоприятных факторов)</a:t>
            </a:r>
          </a:p>
          <a:p>
            <a:r>
              <a:rPr lang="ru-RU" sz="2000" b="1" smtClean="0"/>
              <a:t>спортивная одежда</a:t>
            </a:r>
            <a:r>
              <a:rPr lang="ru-RU" sz="2000" smtClean="0"/>
              <a:t> (для занятий физкультурой и спортом)</a:t>
            </a:r>
          </a:p>
          <a:p>
            <a:r>
              <a:rPr lang="ru-RU" sz="2000" b="1" smtClean="0"/>
              <a:t>военная одежда</a:t>
            </a:r>
            <a:r>
              <a:rPr lang="ru-RU" sz="2000" smtClean="0"/>
              <a:t> (должна учитывать специфику труда военнослужащих)</a:t>
            </a:r>
          </a:p>
          <a:p>
            <a:r>
              <a:rPr lang="ru-RU" sz="2000" b="1" smtClean="0"/>
              <a:t>больничная одежда</a:t>
            </a:r>
            <a:r>
              <a:rPr lang="ru-RU" sz="2000" smtClean="0"/>
              <a:t> (состоит в основном из пижам и халатов)</a:t>
            </a:r>
          </a:p>
          <a:p>
            <a:pPr>
              <a:buFont typeface="Georgia" pitchFamily="18" charset="0"/>
              <a:buNone/>
            </a:pPr>
            <a:endParaRPr lang="ru-RU" sz="2000" smtClean="0"/>
          </a:p>
        </p:txBody>
      </p:sp>
      <p:sp>
        <p:nvSpPr>
          <p:cNvPr id="4" name="Управляющая кнопка: далее 3">
            <a:hlinkClick r:id="" action="ppaction://hlinkshowjump?jump=nextslide" highlightClick="1"/>
          </p:cNvPr>
          <p:cNvSpPr/>
          <p:nvPr/>
        </p:nvSpPr>
        <p:spPr>
          <a:xfrm>
            <a:off x="8610600" y="6324600"/>
            <a:ext cx="533400" cy="533400"/>
          </a:xfrm>
          <a:prstGeom prst="actionButtonForwardNex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" name="Управляющая кнопка: назад 4">
            <a:hlinkClick r:id="rId2" action="ppaction://hlinksldjump" highlightClick="1"/>
          </p:cNvPr>
          <p:cNvSpPr/>
          <p:nvPr/>
        </p:nvSpPr>
        <p:spPr>
          <a:xfrm>
            <a:off x="8153400" y="6324600"/>
            <a:ext cx="457200" cy="533400"/>
          </a:xfrm>
          <a:prstGeom prst="actionButtonBackPreviou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Toshiba\Desktop\Cloth_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84800" y="2133600"/>
            <a:ext cx="3759200" cy="2819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4034" name="Заголовок 1"/>
          <p:cNvSpPr>
            <a:spLocks noGrp="1"/>
          </p:cNvSpPr>
          <p:nvPr>
            <p:ph type="title"/>
          </p:nvPr>
        </p:nvSpPr>
        <p:spPr>
          <a:xfrm>
            <a:off x="304800" y="381000"/>
            <a:ext cx="8534400" cy="762000"/>
          </a:xfrm>
        </p:spPr>
        <p:txBody>
          <a:bodyPr/>
          <a:lstStyle/>
          <a:p>
            <a:pPr algn="ctr"/>
            <a:r>
              <a:rPr lang="ru-RU" sz="4000" u="sng" smtClean="0"/>
              <a:t>Гигиена одежды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0" y="1447800"/>
            <a:ext cx="5254625" cy="5410200"/>
          </a:xfrm>
        </p:spPr>
        <p:txBody>
          <a:bodyPr>
            <a:normAutofit fontScale="85000" lnSpcReduction="10000"/>
          </a:bodyPr>
          <a:lstStyle/>
          <a:p>
            <a:pPr marL="365760" indent="-256032" fontAlgn="auto"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r>
              <a:rPr lang="ru-RU" sz="2000" b="1" dirty="0" smtClean="0"/>
              <a:t>Гигиеническая летняя одежда</a:t>
            </a:r>
            <a:r>
              <a:rPr lang="ru-RU" sz="2000" dirty="0" smtClean="0"/>
              <a:t> </a:t>
            </a:r>
            <a:r>
              <a:rPr lang="ru-RU" sz="2000" b="1" dirty="0" smtClean="0"/>
              <a:t>должна</a:t>
            </a:r>
            <a:r>
              <a:rPr lang="ru-RU" sz="2000" dirty="0" smtClean="0"/>
              <a:t>:</a:t>
            </a:r>
          </a:p>
          <a:p>
            <a:pPr marL="365760" indent="-256032" fontAlgn="auto">
              <a:spcAft>
                <a:spcPts val="0"/>
              </a:spcAft>
              <a:buClr>
                <a:schemeClr val="accent3"/>
              </a:buClr>
              <a:buFont typeface="Georgia"/>
              <a:buChar char="•"/>
              <a:defRPr/>
            </a:pPr>
            <a:r>
              <a:rPr lang="ru-RU" sz="2000" dirty="0" smtClean="0"/>
              <a:t>быть из хлопка, вискозы или льняного полотна</a:t>
            </a:r>
          </a:p>
          <a:p>
            <a:pPr marL="365760" indent="-256032" fontAlgn="auto">
              <a:spcAft>
                <a:spcPts val="0"/>
              </a:spcAft>
              <a:buClr>
                <a:schemeClr val="accent3"/>
              </a:buClr>
              <a:buFont typeface="Georgia"/>
              <a:buChar char="•"/>
              <a:defRPr/>
            </a:pPr>
            <a:r>
              <a:rPr lang="ru-RU" sz="2000" dirty="0" smtClean="0"/>
              <a:t>иметь свободный покрой</a:t>
            </a:r>
          </a:p>
          <a:p>
            <a:pPr marL="365760" indent="-256032" fontAlgn="auto">
              <a:spcAft>
                <a:spcPts val="0"/>
              </a:spcAft>
              <a:buClr>
                <a:schemeClr val="accent3"/>
              </a:buClr>
              <a:buFont typeface="Georgia"/>
              <a:buChar char="•"/>
              <a:defRPr/>
            </a:pPr>
            <a:r>
              <a:rPr lang="ru-RU" sz="2000" dirty="0" smtClean="0"/>
              <a:t>быть удобной</a:t>
            </a:r>
          </a:p>
          <a:p>
            <a:pPr marL="365760" indent="-256032" fontAlgn="auto">
              <a:spcAft>
                <a:spcPts val="0"/>
              </a:spcAft>
              <a:buClr>
                <a:schemeClr val="accent3"/>
              </a:buClr>
              <a:buFont typeface="Georgia"/>
              <a:buChar char="•"/>
              <a:defRPr/>
            </a:pPr>
            <a:r>
              <a:rPr lang="ru-RU" sz="2000" dirty="0" smtClean="0"/>
              <a:t>не должна нарушать кровообращение и стеснять движения </a:t>
            </a:r>
          </a:p>
          <a:p>
            <a:pPr marL="365760" indent="-256032" algn="ctr" fontAlgn="auto"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r>
              <a:rPr lang="ru-RU" sz="2000" dirty="0" smtClean="0"/>
              <a:t>Зимой </a:t>
            </a:r>
            <a:r>
              <a:rPr lang="ru-RU" sz="2000" b="1" dirty="0" smtClean="0"/>
              <a:t>гигиене одежды</a:t>
            </a:r>
            <a:r>
              <a:rPr lang="ru-RU" sz="2000" dirty="0" smtClean="0"/>
              <a:t> следует уделять особое внимание. </a:t>
            </a:r>
          </a:p>
          <a:p>
            <a:pPr marL="365760" indent="-256032" algn="ctr" fontAlgn="auto"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r>
              <a:rPr lang="ru-RU" sz="2000" dirty="0" smtClean="0"/>
              <a:t>Одеваться следует так: чтобы не замерзнуть, и обуваться - чтобы не промочить ноги. </a:t>
            </a:r>
          </a:p>
          <a:p>
            <a:pPr marL="365760" indent="-256032" fontAlgn="auto"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r>
              <a:rPr lang="ru-RU" sz="2000" b="1" dirty="0" smtClean="0"/>
              <a:t>В холода важно:</a:t>
            </a:r>
          </a:p>
          <a:p>
            <a:pPr marL="365760" indent="-256032" fontAlgn="auto">
              <a:spcAft>
                <a:spcPts val="0"/>
              </a:spcAft>
              <a:buClr>
                <a:schemeClr val="accent3"/>
              </a:buClr>
              <a:buFont typeface="Georgia"/>
              <a:buChar char="•"/>
              <a:defRPr/>
            </a:pPr>
            <a:r>
              <a:rPr lang="ru-RU" sz="2000" dirty="0" smtClean="0"/>
              <a:t>носить достаточно теплое белье, лучше - трикотажное</a:t>
            </a:r>
          </a:p>
          <a:p>
            <a:pPr marL="365760" indent="-256032" fontAlgn="auto">
              <a:spcAft>
                <a:spcPts val="0"/>
              </a:spcAft>
              <a:buClr>
                <a:schemeClr val="accent3"/>
              </a:buClr>
              <a:buFont typeface="Georgia"/>
              <a:buChar char="•"/>
              <a:defRPr/>
            </a:pPr>
            <a:r>
              <a:rPr lang="ru-RU" sz="2000" dirty="0" smtClean="0"/>
              <a:t>не следует надевать несколько пар теплых носков</a:t>
            </a:r>
          </a:p>
          <a:p>
            <a:pPr marL="365760" indent="-256032" fontAlgn="auto">
              <a:spcAft>
                <a:spcPts val="0"/>
              </a:spcAft>
              <a:buClr>
                <a:schemeClr val="accent3"/>
              </a:buClr>
              <a:buFont typeface="Georgia"/>
              <a:buChar char="•"/>
              <a:defRPr/>
            </a:pPr>
            <a:r>
              <a:rPr lang="ru-RU" sz="2000" dirty="0" smtClean="0"/>
              <a:t>менять белье дважды в неделю</a:t>
            </a:r>
          </a:p>
          <a:p>
            <a:pPr marL="365760" indent="-256032" fontAlgn="auto">
              <a:spcAft>
                <a:spcPts val="0"/>
              </a:spcAft>
              <a:buClr>
                <a:schemeClr val="accent3"/>
              </a:buClr>
              <a:buFont typeface="Georgia"/>
              <a:buChar char="•"/>
              <a:defRPr/>
            </a:pPr>
            <a:r>
              <a:rPr lang="ru-RU" sz="2000" dirty="0" smtClean="0"/>
              <a:t>одеваться следует так, чтобы не замерзнуть</a:t>
            </a:r>
          </a:p>
          <a:p>
            <a:pPr marL="365760" indent="-256032" fontAlgn="auto">
              <a:spcAft>
                <a:spcPts val="0"/>
              </a:spcAft>
              <a:buClr>
                <a:schemeClr val="accent3"/>
              </a:buClr>
              <a:buFont typeface="Georgia"/>
              <a:buChar char="•"/>
              <a:defRPr/>
            </a:pPr>
            <a:r>
              <a:rPr lang="ru-RU" sz="2000" dirty="0" smtClean="0"/>
              <a:t>обуваться так, чтобы не промочить ноги.</a:t>
            </a:r>
            <a:endParaRPr lang="ru-RU" sz="2000" dirty="0"/>
          </a:p>
        </p:txBody>
      </p:sp>
      <p:sp>
        <p:nvSpPr>
          <p:cNvPr id="6" name="Управляющая кнопка: далее 5">
            <a:hlinkClick r:id="" action="ppaction://hlinkshowjump?jump=nextslide" highlightClick="1"/>
          </p:cNvPr>
          <p:cNvSpPr/>
          <p:nvPr/>
        </p:nvSpPr>
        <p:spPr>
          <a:xfrm>
            <a:off x="8458200" y="6248400"/>
            <a:ext cx="685800" cy="609600"/>
          </a:xfrm>
          <a:prstGeom prst="actionButtonForwardNex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" name="Управляющая кнопка: назад 6">
            <a:hlinkClick r:id="rId3" action="ppaction://hlinksldjump" highlightClick="1"/>
          </p:cNvPr>
          <p:cNvSpPr/>
          <p:nvPr/>
        </p:nvSpPr>
        <p:spPr>
          <a:xfrm>
            <a:off x="7772400" y="6248400"/>
            <a:ext cx="685800" cy="609600"/>
          </a:xfrm>
          <a:prstGeom prst="actionButtonBackPreviou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3">
                <a:lumMod val="20000"/>
                <a:lumOff val="80000"/>
              </a:schemeClr>
            </a:gs>
            <a:gs pos="50000">
              <a:srgbClr val="CCFFCC"/>
            </a:gs>
            <a:gs pos="100000">
              <a:srgbClr val="FFFFFF"/>
            </a:gs>
          </a:gsLst>
          <a:path path="rect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Заголовок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838200"/>
          </a:xfrm>
        </p:spPr>
        <p:txBody>
          <a:bodyPr/>
          <a:lstStyle/>
          <a:p>
            <a:pPr algn="ctr"/>
            <a:r>
              <a:rPr lang="ru-RU" u="sng" smtClean="0"/>
              <a:t>Гигиена жилища</a:t>
            </a:r>
          </a:p>
        </p:txBody>
      </p:sp>
      <p:sp>
        <p:nvSpPr>
          <p:cNvPr id="45059" name="Содержимое 2"/>
          <p:cNvSpPr>
            <a:spLocks noGrp="1"/>
          </p:cNvSpPr>
          <p:nvPr>
            <p:ph idx="1"/>
          </p:nvPr>
        </p:nvSpPr>
        <p:spPr>
          <a:xfrm>
            <a:off x="0" y="1295400"/>
            <a:ext cx="9144000" cy="5562600"/>
          </a:xfrm>
        </p:spPr>
        <p:txBody>
          <a:bodyPr/>
          <a:lstStyle/>
          <a:p>
            <a:pPr>
              <a:buFont typeface="Georgia" pitchFamily="18" charset="0"/>
              <a:buNone/>
            </a:pPr>
            <a:r>
              <a:rPr lang="ru-RU" sz="2400" b="1" u="sng" smtClean="0"/>
              <a:t>Дом (жилище) </a:t>
            </a:r>
            <a:r>
              <a:rPr lang="ru-RU" sz="2400" smtClean="0"/>
              <a:t>- это то место, где мы проводим основную часть жизни. </a:t>
            </a:r>
          </a:p>
          <a:p>
            <a:pPr>
              <a:buFont typeface="Georgia" pitchFamily="18" charset="0"/>
              <a:buNone/>
            </a:pPr>
            <a:r>
              <a:rPr lang="ru-RU" sz="2400" smtClean="0"/>
              <a:t>Гигиенические требования распространяются на планировку, воздухообмен, освещение, микроклимат, отопление и звукоизоляцию жилища. </a:t>
            </a:r>
          </a:p>
          <a:p>
            <a:pPr>
              <a:buFont typeface="Georgia" pitchFamily="18" charset="0"/>
              <a:buNone/>
            </a:pPr>
            <a:r>
              <a:rPr lang="ru-RU" sz="2400" b="1" u="sng" smtClean="0"/>
              <a:t>Помещение, где проживает человек, должно быть: </a:t>
            </a:r>
          </a:p>
          <a:p>
            <a:r>
              <a:rPr lang="ru-RU" sz="2400" smtClean="0"/>
              <a:t>достаточно просторным и сухим</a:t>
            </a:r>
          </a:p>
          <a:p>
            <a:r>
              <a:rPr lang="ru-RU" sz="2400" smtClean="0"/>
              <a:t>хорошо освещаться прямым и рассеянным солнечным светом</a:t>
            </a:r>
          </a:p>
          <a:p>
            <a:r>
              <a:rPr lang="ru-RU" sz="2400" smtClean="0"/>
              <a:t>проветриваться </a:t>
            </a:r>
          </a:p>
          <a:p>
            <a:r>
              <a:rPr lang="ru-RU" sz="2400" smtClean="0"/>
              <a:t>иметь благоприятный микроклимат</a:t>
            </a:r>
          </a:p>
          <a:p>
            <a:r>
              <a:rPr lang="ru-RU" sz="2400" smtClean="0"/>
              <a:t>иметь незагрязненную воздушную среду</a:t>
            </a:r>
          </a:p>
        </p:txBody>
      </p:sp>
      <p:sp>
        <p:nvSpPr>
          <p:cNvPr id="4" name="Управляющая кнопка: далее 3">
            <a:hlinkClick r:id="" action="ppaction://hlinkshowjump?jump=nextslide" highlightClick="1"/>
          </p:cNvPr>
          <p:cNvSpPr/>
          <p:nvPr/>
        </p:nvSpPr>
        <p:spPr>
          <a:xfrm>
            <a:off x="8382000" y="6248400"/>
            <a:ext cx="762000" cy="609600"/>
          </a:xfrm>
          <a:prstGeom prst="actionButtonForwardNex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" name="Управляющая кнопка: назад 4">
            <a:hlinkClick r:id="rId2" action="ppaction://hlinksldjump" highlightClick="1"/>
          </p:cNvPr>
          <p:cNvSpPr/>
          <p:nvPr/>
        </p:nvSpPr>
        <p:spPr>
          <a:xfrm>
            <a:off x="7620000" y="6248400"/>
            <a:ext cx="762000" cy="609600"/>
          </a:xfrm>
          <a:prstGeom prst="actionButtonBackPreviou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1" name="Picture 2" descr="C:\Users\Toshiba\Desktop\8uy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9003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Управляющая кнопка: далее 4">
            <a:hlinkClick r:id="" action="ppaction://hlinkshowjump?jump=nextslide" highlightClick="1"/>
          </p:cNvPr>
          <p:cNvSpPr/>
          <p:nvPr/>
        </p:nvSpPr>
        <p:spPr>
          <a:xfrm>
            <a:off x="8534400" y="6324600"/>
            <a:ext cx="609600" cy="533400"/>
          </a:xfrm>
          <a:prstGeom prst="actionButtonForwardNex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" name="Управляющая кнопка: назад 5">
            <a:hlinkClick r:id="rId3" action="ppaction://hlinksldjump" highlightClick="1"/>
          </p:cNvPr>
          <p:cNvSpPr/>
          <p:nvPr/>
        </p:nvSpPr>
        <p:spPr>
          <a:xfrm>
            <a:off x="8001000" y="6324600"/>
            <a:ext cx="533400" cy="533400"/>
          </a:xfrm>
          <a:prstGeom prst="actionButtonBackPreviou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Заголовок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066800"/>
          </a:xfrm>
        </p:spPr>
        <p:txBody>
          <a:bodyPr/>
          <a:lstStyle/>
          <a:p>
            <a:pPr algn="ctr"/>
            <a:r>
              <a:rPr lang="ru-RU" u="sng" smtClean="0"/>
              <a:t>Здоровье человека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200400" y="1295400"/>
            <a:ext cx="2133600" cy="76200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/>
              <a:t>ЗДОРОВЬЕ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762000" y="2057400"/>
            <a:ext cx="2438400" cy="91440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u="sng" dirty="0"/>
              <a:t>Индивидуальное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5334000" y="2057400"/>
            <a:ext cx="2438400" cy="91440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u="sng" dirty="0"/>
              <a:t>Общественное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762000" y="2971800"/>
            <a:ext cx="2438400" cy="190500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Зависит от самих людей и требует постоянного контроля и мер предосторожности.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5334000" y="2971800"/>
            <a:ext cx="2438400" cy="190500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Зависит от политических, социально-экономических и природно-экологических факторов.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0" y="4876800"/>
            <a:ext cx="9144000" cy="198120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Общественное и индивидуально здоровье взаимозависимы!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Ведь общественное здоровье в конечном счете складывается из здоровья членов общества!</a:t>
            </a:r>
          </a:p>
        </p:txBody>
      </p:sp>
      <p:sp>
        <p:nvSpPr>
          <p:cNvPr id="11" name="Управляющая кнопка: далее 10">
            <a:hlinkClick r:id="" action="ppaction://hlinkshowjump?jump=nextslide" highlightClick="1"/>
          </p:cNvPr>
          <p:cNvSpPr/>
          <p:nvPr/>
        </p:nvSpPr>
        <p:spPr>
          <a:xfrm>
            <a:off x="8534400" y="6248400"/>
            <a:ext cx="609600" cy="609600"/>
          </a:xfrm>
          <a:prstGeom prst="actionButtonForwardNex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2" name="Управляющая кнопка: назад 11">
            <a:hlinkClick r:id="rId2" action="ppaction://hlinksldjump" highlightClick="1"/>
          </p:cNvPr>
          <p:cNvSpPr/>
          <p:nvPr/>
        </p:nvSpPr>
        <p:spPr>
          <a:xfrm>
            <a:off x="7924800" y="6248400"/>
            <a:ext cx="609600" cy="609600"/>
          </a:xfrm>
          <a:prstGeom prst="actionButtonBackPreviou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5" name="Picture 2" descr="C:\Users\Toshiba\Desktop\der4et5rt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Управляющая кнопка: далее 4">
            <a:hlinkClick r:id="" action="ppaction://hlinkshowjump?jump=nextslide" highlightClick="1"/>
          </p:cNvPr>
          <p:cNvSpPr/>
          <p:nvPr/>
        </p:nvSpPr>
        <p:spPr>
          <a:xfrm>
            <a:off x="8534400" y="6324600"/>
            <a:ext cx="609600" cy="533400"/>
          </a:xfrm>
          <a:prstGeom prst="actionButtonForwardNex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" name="Управляющая кнопка: назад 5">
            <a:hlinkClick r:id="rId3" action="ppaction://hlinksldjump" highlightClick="1"/>
          </p:cNvPr>
          <p:cNvSpPr/>
          <p:nvPr/>
        </p:nvSpPr>
        <p:spPr>
          <a:xfrm>
            <a:off x="8001000" y="6324600"/>
            <a:ext cx="533400" cy="533400"/>
          </a:xfrm>
          <a:prstGeom prst="actionButtonBackPreviou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29" name="Picture 2" descr="C:\Users\Toshiba\Desktop\2345y6ujk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805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Управляющая кнопка: далее 4">
            <a:hlinkClick r:id="" action="ppaction://hlinkshowjump?jump=nextslide" highlightClick="1"/>
          </p:cNvPr>
          <p:cNvSpPr/>
          <p:nvPr/>
        </p:nvSpPr>
        <p:spPr>
          <a:xfrm>
            <a:off x="8458200" y="6172200"/>
            <a:ext cx="685800" cy="685800"/>
          </a:xfrm>
          <a:prstGeom prst="actionButtonForwardNex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" name="Управляющая кнопка: назад 5">
            <a:hlinkClick r:id="rId3" action="ppaction://hlinksldjump" highlightClick="1"/>
          </p:cNvPr>
          <p:cNvSpPr/>
          <p:nvPr/>
        </p:nvSpPr>
        <p:spPr>
          <a:xfrm>
            <a:off x="7772400" y="6172200"/>
            <a:ext cx="685800" cy="685800"/>
          </a:xfrm>
          <a:prstGeom prst="actionButtonBackPreviou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3" name="Picture 2" descr="C:\Users\Toshiba\Desktop\t5yujk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Управляющая кнопка: далее 4">
            <a:hlinkClick r:id="" action="ppaction://hlinkshowjump?jump=nextslide" highlightClick="1"/>
          </p:cNvPr>
          <p:cNvSpPr/>
          <p:nvPr/>
        </p:nvSpPr>
        <p:spPr>
          <a:xfrm>
            <a:off x="8534400" y="6324600"/>
            <a:ext cx="609600" cy="533400"/>
          </a:xfrm>
          <a:prstGeom prst="actionButtonForwardNex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" name="Управляющая кнопка: назад 5">
            <a:hlinkClick r:id="rId3" action="ppaction://hlinksldjump" highlightClick="1"/>
          </p:cNvPr>
          <p:cNvSpPr/>
          <p:nvPr/>
        </p:nvSpPr>
        <p:spPr>
          <a:xfrm>
            <a:off x="8001000" y="6324600"/>
            <a:ext cx="533400" cy="533400"/>
          </a:xfrm>
          <a:prstGeom prst="actionButtonBackPreviou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Заголовок 1"/>
          <p:cNvSpPr>
            <a:spLocks noGrp="1"/>
          </p:cNvSpPr>
          <p:nvPr>
            <p:ph type="title"/>
          </p:nvPr>
        </p:nvSpPr>
        <p:spPr>
          <a:xfrm>
            <a:off x="228600" y="381000"/>
            <a:ext cx="8458200" cy="762000"/>
          </a:xfrm>
        </p:spPr>
        <p:txBody>
          <a:bodyPr/>
          <a:lstStyle/>
          <a:p>
            <a:pPr algn="ctr"/>
            <a:r>
              <a:rPr lang="ru-RU" sz="4000" u="sng" smtClean="0"/>
              <a:t>Вывод</a:t>
            </a:r>
          </a:p>
        </p:txBody>
      </p:sp>
      <p:sp>
        <p:nvSpPr>
          <p:cNvPr id="50178" name="Содержимое 2"/>
          <p:cNvSpPr>
            <a:spLocks noGrp="1"/>
          </p:cNvSpPr>
          <p:nvPr>
            <p:ph sz="half" idx="1"/>
          </p:nvPr>
        </p:nvSpPr>
        <p:spPr>
          <a:xfrm>
            <a:off x="0" y="1462088"/>
            <a:ext cx="4953000" cy="5395912"/>
          </a:xfrm>
        </p:spPr>
        <p:txBody>
          <a:bodyPr/>
          <a:lstStyle/>
          <a:p>
            <a:pPr>
              <a:buFont typeface="Georgia" pitchFamily="18" charset="0"/>
              <a:buNone/>
            </a:pPr>
            <a:r>
              <a:rPr lang="ru-RU" sz="2000" smtClean="0"/>
              <a:t>На сегодняшний день практически каждый человек, живущий в странах хоть какого – либо технического прогресса, имеет массу дел и обязанностей. </a:t>
            </a:r>
          </a:p>
          <a:p>
            <a:pPr>
              <a:buFont typeface="Georgia" pitchFamily="18" charset="0"/>
              <a:buNone/>
            </a:pPr>
            <a:r>
              <a:rPr lang="ru-RU" sz="2000" smtClean="0"/>
              <a:t>Порою ему не хватает времени даже на свои дела. В результате, с горою мелочных технических проблем человек просто забывает главные истины и цели, запутывается, забывает о своем здоровье. </a:t>
            </a:r>
          </a:p>
          <a:p>
            <a:pPr>
              <a:buFont typeface="Georgia" pitchFamily="18" charset="0"/>
              <a:buNone/>
            </a:pPr>
            <a:r>
              <a:rPr lang="ru-RU" sz="2000" b="1" smtClean="0"/>
              <a:t>Поэтому надо обязательно продумывать свои жизненные задачи и цели, чтобы выделить тем самым время для укрепления своего здоровья!</a:t>
            </a:r>
          </a:p>
        </p:txBody>
      </p:sp>
      <p:pic>
        <p:nvPicPr>
          <p:cNvPr id="12290" name="Picture 2" descr="C:\Users\Toshiba\Desktop\Проект ОБЖ\44640ae20bbd4fa14cd853f1d878764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53001" y="1752600"/>
            <a:ext cx="4190999" cy="4191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Управляющая кнопка: далее 5">
            <a:hlinkClick r:id="" action="ppaction://hlinkshowjump?jump=nextslide" highlightClick="1"/>
          </p:cNvPr>
          <p:cNvSpPr/>
          <p:nvPr/>
        </p:nvSpPr>
        <p:spPr>
          <a:xfrm>
            <a:off x="8382000" y="6248400"/>
            <a:ext cx="762000" cy="609600"/>
          </a:xfrm>
          <a:prstGeom prst="actionButtonForwardNex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" name="Управляющая кнопка: назад 6">
            <a:hlinkClick r:id="rId3" action="ppaction://hlinksldjump" highlightClick="1"/>
          </p:cNvPr>
          <p:cNvSpPr/>
          <p:nvPr/>
        </p:nvSpPr>
        <p:spPr>
          <a:xfrm>
            <a:off x="7620000" y="6248400"/>
            <a:ext cx="762000" cy="609600"/>
          </a:xfrm>
          <a:prstGeom prst="actionButtonBackPreviou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448.jpe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990600" y="685800"/>
            <a:ext cx="7772400" cy="5943600"/>
          </a:xfr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Заголовок 1"/>
          <p:cNvSpPr>
            <a:spLocks noGrp="1"/>
          </p:cNvSpPr>
          <p:nvPr>
            <p:ph type="title"/>
          </p:nvPr>
        </p:nvSpPr>
        <p:spPr>
          <a:xfrm>
            <a:off x="228600" y="228600"/>
            <a:ext cx="8458200" cy="990600"/>
          </a:xfrm>
        </p:spPr>
        <p:txBody>
          <a:bodyPr/>
          <a:lstStyle/>
          <a:p>
            <a:pPr algn="ctr"/>
            <a:r>
              <a:rPr lang="ru-RU" sz="4000" u="sng" smtClean="0"/>
              <a:t>Социальное здоровье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0" y="1752600"/>
            <a:ext cx="4419600" cy="4953000"/>
          </a:xfrm>
        </p:spPr>
        <p:txBody>
          <a:bodyPr>
            <a:normAutofit/>
          </a:bodyPr>
          <a:lstStyle/>
          <a:p>
            <a:pPr marL="365760" indent="-256032" fontAlgn="auto"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r>
              <a:rPr lang="ru-RU" sz="2000" b="1" u="sng" dirty="0" smtClean="0">
                <a:solidFill>
                  <a:schemeClr val="accent6">
                    <a:lumMod val="50000"/>
                  </a:schemeClr>
                </a:solidFill>
              </a:rPr>
              <a:t>Социальное здоровье современного человека</a:t>
            </a:r>
            <a:r>
              <a:rPr lang="ru-RU" sz="2000" b="1" dirty="0" smtClean="0"/>
              <a:t> </a:t>
            </a:r>
            <a:r>
              <a:rPr lang="ru-RU" sz="2000" dirty="0" smtClean="0"/>
              <a:t>- это не что иное, как его социальная активность, поведение в обществе, личное отношение к миру. </a:t>
            </a:r>
          </a:p>
          <a:p>
            <a:pPr marL="365760" indent="-256032" fontAlgn="auto"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r>
              <a:rPr lang="ru-RU" sz="2000" dirty="0" smtClean="0"/>
              <a:t>Очень важно, чтобы человек стремился к самореализации и постоянному личностному развитию. </a:t>
            </a:r>
          </a:p>
          <a:p>
            <a:pPr marL="365760" indent="-256032" fontAlgn="auto"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r>
              <a:rPr lang="ru-RU" sz="2000" dirty="0" smtClean="0"/>
              <a:t>Способ самореализации зависит от того, что он ценит более всего и чего хочет добиться. (учеба, карьера, семья, дети)</a:t>
            </a:r>
            <a:endParaRPr lang="ru-RU" sz="2000" dirty="0"/>
          </a:p>
        </p:txBody>
      </p:sp>
      <p:pic>
        <p:nvPicPr>
          <p:cNvPr id="2050" name="Picture 2" descr="C:\Users\Toshiba\Desktop\soczdo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19600" y="2133600"/>
            <a:ext cx="4500153" cy="29717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Управляющая кнопка: далее 4">
            <a:hlinkClick r:id="" action="ppaction://hlinkshowjump?jump=nextslide" highlightClick="1"/>
          </p:cNvPr>
          <p:cNvSpPr/>
          <p:nvPr/>
        </p:nvSpPr>
        <p:spPr>
          <a:xfrm>
            <a:off x="8534400" y="6248400"/>
            <a:ext cx="609600" cy="609600"/>
          </a:xfrm>
          <a:prstGeom prst="actionButtonForwardNex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" name="Управляющая кнопка: назад 5">
            <a:hlinkClick r:id="rId3" action="ppaction://hlinksldjump" highlightClick="1"/>
          </p:cNvPr>
          <p:cNvSpPr/>
          <p:nvPr/>
        </p:nvSpPr>
        <p:spPr>
          <a:xfrm>
            <a:off x="7848600" y="6248400"/>
            <a:ext cx="685800" cy="609600"/>
          </a:xfrm>
          <a:prstGeom prst="actionButtonBackPreviou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Заголовок 4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762000"/>
          </a:xfrm>
        </p:spPr>
        <p:txBody>
          <a:bodyPr/>
          <a:lstStyle/>
          <a:p>
            <a:pPr algn="ctr"/>
            <a:r>
              <a:rPr lang="ru-RU" u="sng" smtClean="0"/>
              <a:t>Оценка здоровья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0" y="1295400"/>
            <a:ext cx="9144000" cy="5562600"/>
          </a:xfrm>
        </p:spPr>
        <p:txBody>
          <a:bodyPr>
            <a:normAutofit/>
          </a:bodyPr>
          <a:lstStyle/>
          <a:p>
            <a:pPr marL="365760" indent="-256032" fontAlgn="auto"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r>
              <a:rPr lang="ru-RU" sz="2000" dirty="0" smtClean="0"/>
              <a:t>Как определить здоров человек или болен?  Для этого необходимо исследовать состояние и деятельность различных систем и органов.</a:t>
            </a:r>
          </a:p>
          <a:p>
            <a:pPr marL="365760" indent="-256032" fontAlgn="auto"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r>
              <a:rPr lang="ru-RU" sz="2000" b="1" u="sng" dirty="0" smtClean="0"/>
              <a:t>Показатели состояния здоровья:</a:t>
            </a:r>
          </a:p>
          <a:p>
            <a:pPr marL="624078" indent="-514350" fontAlgn="auto">
              <a:spcAft>
                <a:spcPts val="0"/>
              </a:spcAft>
              <a:buClr>
                <a:schemeClr val="accent3"/>
              </a:buClr>
              <a:buFont typeface="Georgia"/>
              <a:buAutoNum type="arabicPeriod"/>
              <a:defRPr/>
            </a:pPr>
            <a:r>
              <a:rPr lang="ru-RU" sz="2000" dirty="0" smtClean="0"/>
              <a:t>Уровень кровяного давления </a:t>
            </a:r>
          </a:p>
          <a:p>
            <a:pPr marL="624078" indent="-514350" fontAlgn="auto">
              <a:spcAft>
                <a:spcPts val="0"/>
              </a:spcAft>
              <a:buClr>
                <a:schemeClr val="accent3"/>
              </a:buClr>
              <a:buFont typeface="Georgia"/>
              <a:buAutoNum type="arabicPeriod"/>
              <a:defRPr/>
            </a:pPr>
            <a:r>
              <a:rPr lang="ru-RU" sz="2000" dirty="0" smtClean="0"/>
              <a:t>Частота сердечных сокращений</a:t>
            </a:r>
          </a:p>
          <a:p>
            <a:pPr marL="624078" indent="-514350" fontAlgn="auto">
              <a:spcAft>
                <a:spcPts val="0"/>
              </a:spcAft>
              <a:buClr>
                <a:schemeClr val="accent3"/>
              </a:buClr>
              <a:buFont typeface="Georgia"/>
              <a:buAutoNum type="arabicPeriod"/>
              <a:defRPr/>
            </a:pPr>
            <a:r>
              <a:rPr lang="ru-RU" sz="2000" dirty="0" smtClean="0"/>
              <a:t>Частота дыхания</a:t>
            </a:r>
          </a:p>
          <a:p>
            <a:pPr marL="624078" indent="-514350" fontAlgn="auto">
              <a:spcAft>
                <a:spcPts val="0"/>
              </a:spcAft>
              <a:buClr>
                <a:schemeClr val="accent3"/>
              </a:buClr>
              <a:buFont typeface="Georgia"/>
              <a:buAutoNum type="arabicPeriod"/>
              <a:defRPr/>
            </a:pPr>
            <a:r>
              <a:rPr lang="ru-RU" sz="2000" dirty="0" smtClean="0"/>
              <a:t>Данные анализов</a:t>
            </a:r>
          </a:p>
          <a:p>
            <a:pPr marL="624078" indent="-514350" fontAlgn="auto">
              <a:spcAft>
                <a:spcPts val="0"/>
              </a:spcAft>
              <a:buClr>
                <a:schemeClr val="accent3"/>
              </a:buClr>
              <a:buFont typeface="Georgia"/>
              <a:buAutoNum type="arabicPeriod"/>
              <a:defRPr/>
            </a:pPr>
            <a:r>
              <a:rPr lang="ru-RU" sz="2000" dirty="0" smtClean="0"/>
              <a:t>Рентгенологическое исследование </a:t>
            </a:r>
          </a:p>
          <a:p>
            <a:pPr marL="624078" indent="-514350" fontAlgn="auto"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r>
              <a:rPr lang="ru-RU" sz="2000" b="1" u="sng" dirty="0" smtClean="0"/>
              <a:t>Основные критерии:</a:t>
            </a:r>
          </a:p>
          <a:p>
            <a:pPr marL="624078" indent="-514350" fontAlgn="auto">
              <a:spcAft>
                <a:spcPts val="0"/>
              </a:spcAft>
              <a:buClr>
                <a:schemeClr val="accent3"/>
              </a:buClr>
              <a:buFont typeface="Georgia"/>
              <a:buAutoNum type="arabicPeriod"/>
              <a:defRPr/>
            </a:pPr>
            <a:r>
              <a:rPr lang="ru-RU" sz="2000" dirty="0" smtClean="0"/>
              <a:t>Наличие или отсутствие на момент обследования хронических заболеваний </a:t>
            </a:r>
          </a:p>
          <a:p>
            <a:pPr marL="624078" indent="-514350" fontAlgn="auto">
              <a:spcAft>
                <a:spcPts val="0"/>
              </a:spcAft>
              <a:buClr>
                <a:schemeClr val="accent3"/>
              </a:buClr>
              <a:buFont typeface="Georgia"/>
              <a:buAutoNum type="arabicPeriod"/>
              <a:defRPr/>
            </a:pPr>
            <a:r>
              <a:rPr lang="ru-RU" sz="2000" dirty="0" smtClean="0"/>
              <a:t>Уровень достигнутого физического и нервно-психического развития</a:t>
            </a:r>
          </a:p>
          <a:p>
            <a:pPr marL="624078" indent="-514350" fontAlgn="auto">
              <a:spcAft>
                <a:spcPts val="0"/>
              </a:spcAft>
              <a:buClr>
                <a:schemeClr val="accent3"/>
              </a:buClr>
              <a:buFont typeface="Georgia"/>
              <a:buAutoNum type="arabicPeriod"/>
              <a:defRPr/>
            </a:pPr>
            <a:r>
              <a:rPr lang="ru-RU" sz="2000" dirty="0" smtClean="0"/>
              <a:t>Состояние основных систем организма – дыхательной, </a:t>
            </a:r>
            <a:r>
              <a:rPr lang="ru-RU" sz="2000" dirty="0" err="1" smtClean="0"/>
              <a:t>сердечно-сосудистой</a:t>
            </a:r>
            <a:r>
              <a:rPr lang="ru-RU" sz="2000" dirty="0" smtClean="0"/>
              <a:t>, выделительной, нервной. </a:t>
            </a:r>
          </a:p>
          <a:p>
            <a:pPr marL="624078" indent="-514350" fontAlgn="auto">
              <a:spcAft>
                <a:spcPts val="0"/>
              </a:spcAft>
              <a:buClr>
                <a:schemeClr val="accent3"/>
              </a:buClr>
              <a:buFont typeface="Georgia"/>
              <a:buAutoNum type="arabicPeriod"/>
              <a:defRPr/>
            </a:pPr>
            <a:r>
              <a:rPr lang="ru-RU" sz="2000" dirty="0" smtClean="0"/>
              <a:t>Степень сопротивляемости организма внешним воздействиям. </a:t>
            </a:r>
          </a:p>
        </p:txBody>
      </p:sp>
      <p:pic>
        <p:nvPicPr>
          <p:cNvPr id="20483" name="Picture 2" descr="C:\Users\Toshiba\Desktop\number_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43600" y="2057400"/>
            <a:ext cx="2286000" cy="2195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Управляющая кнопка: далее 6">
            <a:hlinkClick r:id="" action="ppaction://hlinkshowjump?jump=nextslide" highlightClick="1"/>
          </p:cNvPr>
          <p:cNvSpPr/>
          <p:nvPr/>
        </p:nvSpPr>
        <p:spPr>
          <a:xfrm>
            <a:off x="8534400" y="6248400"/>
            <a:ext cx="609600" cy="609600"/>
          </a:xfrm>
          <a:prstGeom prst="actionButtonForwardNex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Управляющая кнопка: назад 7">
            <a:hlinkClick r:id="rId3" action="ppaction://hlinksldjump" highlightClick="1"/>
          </p:cNvPr>
          <p:cNvSpPr/>
          <p:nvPr/>
        </p:nvSpPr>
        <p:spPr>
          <a:xfrm>
            <a:off x="8001000" y="6248400"/>
            <a:ext cx="533400" cy="609600"/>
          </a:xfrm>
          <a:prstGeom prst="actionButtonBackPreviou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Заголовок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066800"/>
          </a:xfrm>
        </p:spPr>
        <p:txBody>
          <a:bodyPr/>
          <a:lstStyle/>
          <a:p>
            <a:pPr algn="ctr"/>
            <a:r>
              <a:rPr lang="ru-RU" sz="3600" u="sng" smtClean="0"/>
              <a:t>Группы здоровья детей и подростков</a:t>
            </a:r>
          </a:p>
        </p:txBody>
      </p:sp>
      <p:sp>
        <p:nvSpPr>
          <p:cNvPr id="11" name="Крест 10"/>
          <p:cNvSpPr/>
          <p:nvPr/>
        </p:nvSpPr>
        <p:spPr>
          <a:xfrm>
            <a:off x="228600" y="1447800"/>
            <a:ext cx="685800" cy="609600"/>
          </a:xfrm>
          <a:prstGeom prst="plus">
            <a:avLst/>
          </a:prstGeom>
          <a:solidFill>
            <a:srgbClr val="FF0000"/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u="sng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14" name="Крест 13"/>
          <p:cNvSpPr/>
          <p:nvPr/>
        </p:nvSpPr>
        <p:spPr>
          <a:xfrm>
            <a:off x="228600" y="4648200"/>
            <a:ext cx="685800" cy="609600"/>
          </a:xfrm>
          <a:prstGeom prst="plus">
            <a:avLst/>
          </a:prstGeom>
          <a:solidFill>
            <a:srgbClr val="FF0000"/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u="sng" dirty="0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15" name="Крест 14"/>
          <p:cNvSpPr/>
          <p:nvPr/>
        </p:nvSpPr>
        <p:spPr>
          <a:xfrm>
            <a:off x="228600" y="3581400"/>
            <a:ext cx="685800" cy="609600"/>
          </a:xfrm>
          <a:prstGeom prst="plus">
            <a:avLst/>
          </a:prstGeom>
          <a:solidFill>
            <a:srgbClr val="FF0000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u="sng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16" name="Крест 15"/>
          <p:cNvSpPr/>
          <p:nvPr/>
        </p:nvSpPr>
        <p:spPr>
          <a:xfrm>
            <a:off x="228600" y="2438400"/>
            <a:ext cx="685800" cy="609600"/>
          </a:xfrm>
          <a:prstGeom prst="plus">
            <a:avLst/>
          </a:prstGeom>
          <a:solidFill>
            <a:srgbClr val="FF0000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u="sng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21510" name="TextBox 16"/>
          <p:cNvSpPr txBox="1">
            <a:spLocks noChangeArrowheads="1"/>
          </p:cNvSpPr>
          <p:nvPr/>
        </p:nvSpPr>
        <p:spPr bwMode="auto">
          <a:xfrm>
            <a:off x="1143000" y="1447800"/>
            <a:ext cx="80010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>
                <a:latin typeface="Georgia" pitchFamily="18" charset="0"/>
              </a:rPr>
              <a:t>Дети и подростки, у которых отсутствуют хронические заболевания, редко болеющие и имеющие нормальное физическое и нервно-психическое развитие.</a:t>
            </a:r>
          </a:p>
        </p:txBody>
      </p:sp>
      <p:sp>
        <p:nvSpPr>
          <p:cNvPr id="21511" name="TextBox 17"/>
          <p:cNvSpPr txBox="1">
            <a:spLocks noChangeArrowheads="1"/>
          </p:cNvSpPr>
          <p:nvPr/>
        </p:nvSpPr>
        <p:spPr bwMode="auto">
          <a:xfrm>
            <a:off x="1066800" y="2362200"/>
            <a:ext cx="80772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>
                <a:latin typeface="Georgia" pitchFamily="18" charset="0"/>
              </a:rPr>
              <a:t>Дети и подростки, у которых отсутствуют хронич. заболевания, но имеются некоторые отклонения от нормы в физическом развитии или в работе какие-либо органов, часто (4 раза в год) и длительно (25 дней) болеющие одним заболеванием. </a:t>
            </a:r>
          </a:p>
        </p:txBody>
      </p:sp>
      <p:sp>
        <p:nvSpPr>
          <p:cNvPr id="21512" name="TextBox 18"/>
          <p:cNvSpPr txBox="1">
            <a:spLocks noChangeArrowheads="1"/>
          </p:cNvSpPr>
          <p:nvPr/>
        </p:nvSpPr>
        <p:spPr bwMode="auto">
          <a:xfrm>
            <a:off x="1143000" y="3581400"/>
            <a:ext cx="73152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>
                <a:latin typeface="Georgia" pitchFamily="18" charset="0"/>
              </a:rPr>
              <a:t>Дети и подростки, имеющие хронич.заболевания, редко обостряющиеся, без выраженного нарушения общего состояния и самочувствия.</a:t>
            </a:r>
          </a:p>
        </p:txBody>
      </p:sp>
      <p:sp>
        <p:nvSpPr>
          <p:cNvPr id="21513" name="TextBox 19"/>
          <p:cNvSpPr txBox="1">
            <a:spLocks noChangeArrowheads="1"/>
          </p:cNvSpPr>
          <p:nvPr/>
        </p:nvSpPr>
        <p:spPr bwMode="auto">
          <a:xfrm>
            <a:off x="1219200" y="4495800"/>
            <a:ext cx="73152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>
                <a:latin typeface="Georgia" pitchFamily="18" charset="0"/>
              </a:rPr>
              <a:t>Дети и подростки с хронич. заболеваниями, врожденными пороками развития, с нарушениями общего состояния и самочувствия после обострения хронич.заболеваний, с затяжным периодом выздоровления.</a:t>
            </a:r>
          </a:p>
        </p:txBody>
      </p:sp>
      <p:sp>
        <p:nvSpPr>
          <p:cNvPr id="21514" name="TextBox 20"/>
          <p:cNvSpPr txBox="1">
            <a:spLocks noChangeArrowheads="1"/>
          </p:cNvSpPr>
          <p:nvPr/>
        </p:nvSpPr>
        <p:spPr bwMode="auto">
          <a:xfrm>
            <a:off x="1219200" y="5791200"/>
            <a:ext cx="73152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>
                <a:latin typeface="Georgia" pitchFamily="18" charset="0"/>
              </a:rPr>
              <a:t>Дети и подростки с тяжелыми хронич. заболеваниями и со сниженными функциональными возможностями.</a:t>
            </a:r>
          </a:p>
        </p:txBody>
      </p:sp>
      <p:sp>
        <p:nvSpPr>
          <p:cNvPr id="22" name="Крест 21"/>
          <p:cNvSpPr/>
          <p:nvPr/>
        </p:nvSpPr>
        <p:spPr>
          <a:xfrm>
            <a:off x="228600" y="5791200"/>
            <a:ext cx="685800" cy="609600"/>
          </a:xfrm>
          <a:prstGeom prst="plus">
            <a:avLst/>
          </a:prstGeom>
          <a:solidFill>
            <a:srgbClr val="FF0000"/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u="sng" dirty="0">
                <a:solidFill>
                  <a:schemeClr val="bg1"/>
                </a:solidFill>
              </a:rPr>
              <a:t>5</a:t>
            </a:r>
          </a:p>
        </p:txBody>
      </p:sp>
      <p:sp>
        <p:nvSpPr>
          <p:cNvPr id="13" name="Управляющая кнопка: далее 12">
            <a:hlinkClick r:id="" action="ppaction://hlinkshowjump?jump=nextslide" highlightClick="1"/>
          </p:cNvPr>
          <p:cNvSpPr/>
          <p:nvPr/>
        </p:nvSpPr>
        <p:spPr>
          <a:xfrm>
            <a:off x="8458200" y="6172200"/>
            <a:ext cx="685800" cy="685800"/>
          </a:xfrm>
          <a:prstGeom prst="actionButtonForwardNex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3" name="Управляющая кнопка: назад 22">
            <a:hlinkClick r:id="rId2" action="ppaction://hlinksldjump" highlightClick="1"/>
          </p:cNvPr>
          <p:cNvSpPr/>
          <p:nvPr/>
        </p:nvSpPr>
        <p:spPr>
          <a:xfrm>
            <a:off x="7772400" y="6172200"/>
            <a:ext cx="685800" cy="685800"/>
          </a:xfrm>
          <a:prstGeom prst="actionButtonBackPreviou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Toshiba\Desktop\Проект ОБЖ\2435824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95800" y="1371600"/>
            <a:ext cx="4267200" cy="45971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2530" name="Заголовок 1"/>
          <p:cNvSpPr>
            <a:spLocks noGrp="1"/>
          </p:cNvSpPr>
          <p:nvPr>
            <p:ph type="title"/>
          </p:nvPr>
        </p:nvSpPr>
        <p:spPr>
          <a:xfrm>
            <a:off x="381000" y="304800"/>
            <a:ext cx="8229600" cy="1066800"/>
          </a:xfrm>
        </p:spPr>
        <p:txBody>
          <a:bodyPr/>
          <a:lstStyle/>
          <a:p>
            <a:pPr algn="ctr"/>
            <a:r>
              <a:rPr lang="ru-RU" u="sng" smtClean="0"/>
              <a:t>Всемирный день здоровья</a:t>
            </a:r>
          </a:p>
        </p:txBody>
      </p:sp>
      <p:sp>
        <p:nvSpPr>
          <p:cNvPr id="22531" name="Содержимое 2"/>
          <p:cNvSpPr>
            <a:spLocks noGrp="1"/>
          </p:cNvSpPr>
          <p:nvPr>
            <p:ph idx="1"/>
          </p:nvPr>
        </p:nvSpPr>
        <p:spPr>
          <a:xfrm>
            <a:off x="0" y="2286000"/>
            <a:ext cx="4572000" cy="3657600"/>
          </a:xfrm>
        </p:spPr>
        <p:txBody>
          <a:bodyPr/>
          <a:lstStyle/>
          <a:p>
            <a:pPr algn="ctr">
              <a:buFont typeface="Georgia" pitchFamily="18" charset="0"/>
              <a:buNone/>
            </a:pPr>
            <a:r>
              <a:rPr lang="ru-RU" sz="3200" b="1" smtClean="0">
                <a:solidFill>
                  <a:srgbClr val="FF0000"/>
                </a:solidFill>
              </a:rPr>
              <a:t>ВСЕМИРНЫЙ ДЕНЬ ЗДОРОВЬЯ</a:t>
            </a:r>
          </a:p>
          <a:p>
            <a:pPr algn="ctr">
              <a:buFont typeface="Georgia" pitchFamily="18" charset="0"/>
              <a:buNone/>
            </a:pPr>
            <a:r>
              <a:rPr lang="ru-RU" sz="3200" smtClean="0">
                <a:solidFill>
                  <a:srgbClr val="FF0000"/>
                </a:solidFill>
              </a:rPr>
              <a:t>7 АПРЕЛЯ</a:t>
            </a:r>
          </a:p>
          <a:p>
            <a:pPr algn="ctr">
              <a:buFont typeface="Georgia" pitchFamily="18" charset="0"/>
              <a:buNone/>
            </a:pPr>
            <a:r>
              <a:rPr lang="ru-RU" sz="2400" smtClean="0"/>
              <a:t>(отмечается ежегодно, начиная с 1950 года)</a:t>
            </a:r>
          </a:p>
        </p:txBody>
      </p:sp>
      <p:sp>
        <p:nvSpPr>
          <p:cNvPr id="5" name="Управляющая кнопка: далее 4">
            <a:hlinkClick r:id="" action="ppaction://hlinkshowjump?jump=nextslide" highlightClick="1"/>
          </p:cNvPr>
          <p:cNvSpPr/>
          <p:nvPr/>
        </p:nvSpPr>
        <p:spPr>
          <a:xfrm>
            <a:off x="8382000" y="6172200"/>
            <a:ext cx="762000" cy="685800"/>
          </a:xfrm>
          <a:prstGeom prst="actionButtonForwardNex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" name="Управляющая кнопка: назад 5">
            <a:hlinkClick r:id="rId3" action="ppaction://hlinksldjump" highlightClick="1"/>
          </p:cNvPr>
          <p:cNvSpPr/>
          <p:nvPr/>
        </p:nvSpPr>
        <p:spPr>
          <a:xfrm>
            <a:off x="7696200" y="6172200"/>
            <a:ext cx="685800" cy="685800"/>
          </a:xfrm>
          <a:prstGeom prst="actionButtonBackPreviou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Заголовок 1"/>
          <p:cNvSpPr>
            <a:spLocks noGrp="1"/>
          </p:cNvSpPr>
          <p:nvPr>
            <p:ph type="title"/>
          </p:nvPr>
        </p:nvSpPr>
        <p:spPr>
          <a:xfrm>
            <a:off x="533400" y="304800"/>
            <a:ext cx="8229600" cy="1066800"/>
          </a:xfrm>
        </p:spPr>
        <p:txBody>
          <a:bodyPr/>
          <a:lstStyle/>
          <a:p>
            <a:pPr algn="ctr"/>
            <a:r>
              <a:rPr lang="ru-RU" u="sng" smtClean="0"/>
              <a:t>Здоровый образ жизни</a:t>
            </a:r>
          </a:p>
        </p:txBody>
      </p:sp>
      <p:sp>
        <p:nvSpPr>
          <p:cNvPr id="23554" name="Содержимое 2"/>
          <p:cNvSpPr>
            <a:spLocks noGrp="1"/>
          </p:cNvSpPr>
          <p:nvPr>
            <p:ph idx="1"/>
          </p:nvPr>
        </p:nvSpPr>
        <p:spPr>
          <a:xfrm>
            <a:off x="0" y="1371600"/>
            <a:ext cx="9144000" cy="5486400"/>
          </a:xfrm>
        </p:spPr>
        <p:txBody>
          <a:bodyPr/>
          <a:lstStyle/>
          <a:p>
            <a:pPr>
              <a:buFont typeface="Georgia" pitchFamily="18" charset="0"/>
              <a:buNone/>
            </a:pPr>
            <a:r>
              <a:rPr lang="ru-RU" sz="2000" b="1" u="sng" smtClean="0"/>
              <a:t>Здоровый образ жизни </a:t>
            </a:r>
            <a:r>
              <a:rPr lang="ru-RU" sz="2000" smtClean="0"/>
              <a:t>– это индивидуальная система поведения и привычек каждого отдельного человека, обеспечивающая ему необходимый уровень жизнедеятельности и здоровое долголетие.</a:t>
            </a:r>
          </a:p>
          <a:p>
            <a:pPr>
              <a:buFont typeface="Georgia" pitchFamily="18" charset="0"/>
              <a:buNone/>
            </a:pPr>
            <a:r>
              <a:rPr lang="ru-RU" sz="2000" smtClean="0"/>
              <a:t>Образ жизни должен меняться с возрастом, он должен быть обеспечен энергетически, предполагать укрепление здоровья, иметь свой распорядок и ритм.</a:t>
            </a:r>
          </a:p>
          <a:p>
            <a:pPr>
              <a:buFont typeface="Georgia" pitchFamily="18" charset="0"/>
              <a:buNone/>
            </a:pPr>
            <a:r>
              <a:rPr lang="ru-RU" sz="2000" b="1" u="sng" smtClean="0"/>
              <a:t>В основе здорового образа жизни лежат:</a:t>
            </a: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0" y="3733800"/>
          <a:ext cx="9144000" cy="312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72000"/>
                <a:gridCol w="4572000"/>
              </a:tblGrid>
              <a:tr h="654772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Биологические принципы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Социальные принципы</a:t>
                      </a:r>
                      <a:endParaRPr lang="ru-RU" sz="2000" dirty="0"/>
                    </a:p>
                  </a:txBody>
                  <a:tcPr/>
                </a:tc>
              </a:tr>
              <a:tr h="2469428">
                <a:tc>
                  <a:txBody>
                    <a:bodyPr/>
                    <a:lstStyle/>
                    <a:p>
                      <a:pPr marL="566928" indent="-457200">
                        <a:buFont typeface="Arial" pitchFamily="34" charset="0"/>
                        <a:buChar char="•"/>
                      </a:pPr>
                      <a:r>
                        <a:rPr lang="ru-RU" sz="1800" dirty="0" smtClean="0"/>
                        <a:t>питание </a:t>
                      </a:r>
                    </a:p>
                    <a:p>
                      <a:pPr marL="566928" indent="-457200">
                        <a:buFont typeface="Arial" pitchFamily="34" charset="0"/>
                        <a:buChar char="•"/>
                      </a:pPr>
                      <a:r>
                        <a:rPr lang="ru-RU" sz="1800" dirty="0" smtClean="0"/>
                        <a:t>солнечный свет</a:t>
                      </a:r>
                    </a:p>
                    <a:p>
                      <a:pPr marL="566928" indent="-457200">
                        <a:buFont typeface="Arial" pitchFamily="34" charset="0"/>
                        <a:buChar char="•"/>
                      </a:pPr>
                      <a:r>
                        <a:rPr lang="ru-RU" sz="1800" dirty="0" smtClean="0"/>
                        <a:t>тепло </a:t>
                      </a:r>
                    </a:p>
                    <a:p>
                      <a:pPr marL="566928" indent="-457200">
                        <a:buFont typeface="Arial" pitchFamily="34" charset="0"/>
                        <a:buChar char="•"/>
                      </a:pPr>
                      <a:r>
                        <a:rPr lang="ru-RU" sz="1800" dirty="0" smtClean="0"/>
                        <a:t>двигательная активность</a:t>
                      </a:r>
                    </a:p>
                    <a:p>
                      <a:pPr marL="566928" indent="-457200">
                        <a:buFont typeface="Arial" pitchFamily="34" charset="0"/>
                        <a:buChar char="•"/>
                      </a:pPr>
                      <a:r>
                        <a:rPr lang="ru-RU" sz="1800" dirty="0" smtClean="0"/>
                        <a:t>уединение</a:t>
                      </a:r>
                    </a:p>
                    <a:p>
                      <a:pPr marL="566928" indent="-457200">
                        <a:buFont typeface="Arial" pitchFamily="34" charset="0"/>
                        <a:buChar char="•"/>
                      </a:pPr>
                      <a:r>
                        <a:rPr lang="ru-RU" sz="1800" dirty="0" smtClean="0"/>
                        <a:t>игровая деятельность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dirty="0" smtClean="0"/>
                        <a:t>      эстетичность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dirty="0" smtClean="0"/>
                        <a:t>      нравственность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dirty="0" smtClean="0"/>
                        <a:t>      присутствие</a:t>
                      </a:r>
                      <a:r>
                        <a:rPr lang="ru-RU" baseline="0" dirty="0" smtClean="0"/>
                        <a:t> волевого начала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baseline="0" dirty="0" smtClean="0"/>
                        <a:t>      способность к самоограничению</a:t>
                      </a: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Управляющая кнопка: далее 4">
            <a:hlinkClick r:id="" action="ppaction://hlinkshowjump?jump=nextslide" highlightClick="1"/>
          </p:cNvPr>
          <p:cNvSpPr/>
          <p:nvPr/>
        </p:nvSpPr>
        <p:spPr>
          <a:xfrm>
            <a:off x="8458200" y="6248400"/>
            <a:ext cx="685800" cy="609600"/>
          </a:xfrm>
          <a:prstGeom prst="actionButtonForwardNex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" name="Управляющая кнопка: назад 5">
            <a:hlinkClick r:id="rId2" action="ppaction://hlinksldjump" highlightClick="1"/>
          </p:cNvPr>
          <p:cNvSpPr/>
          <p:nvPr/>
        </p:nvSpPr>
        <p:spPr>
          <a:xfrm>
            <a:off x="7772400" y="6248400"/>
            <a:ext cx="685800" cy="609600"/>
          </a:xfrm>
          <a:prstGeom prst="actionButtonBackPreviou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2" descr="C:\Users\Toshiba\Desktop\Проект ОБЖ\27082011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3923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78" name="Заголовок 1"/>
          <p:cNvSpPr>
            <a:spLocks noGrp="1"/>
          </p:cNvSpPr>
          <p:nvPr>
            <p:ph type="title"/>
          </p:nvPr>
        </p:nvSpPr>
        <p:spPr>
          <a:xfrm>
            <a:off x="4572000" y="0"/>
            <a:ext cx="4343400" cy="914400"/>
          </a:xfrm>
        </p:spPr>
        <p:txBody>
          <a:bodyPr/>
          <a:lstStyle/>
          <a:p>
            <a:pPr algn="ctr"/>
            <a:r>
              <a:rPr lang="ru-RU" sz="3600" b="1" u="sng" smtClean="0">
                <a:solidFill>
                  <a:schemeClr val="bg1"/>
                </a:solidFill>
              </a:rPr>
              <a:t>Элементы ЗОЖ</a:t>
            </a:r>
          </a:p>
        </p:txBody>
      </p:sp>
      <p:sp>
        <p:nvSpPr>
          <p:cNvPr id="24579" name="Содержимое 5"/>
          <p:cNvSpPr>
            <a:spLocks noGrp="1"/>
          </p:cNvSpPr>
          <p:nvPr>
            <p:ph sz="half" idx="2"/>
          </p:nvPr>
        </p:nvSpPr>
        <p:spPr>
          <a:xfrm>
            <a:off x="4876800" y="914400"/>
            <a:ext cx="4267200" cy="5943600"/>
          </a:xfrm>
        </p:spPr>
        <p:txBody>
          <a:bodyPr/>
          <a:lstStyle/>
          <a:p>
            <a:pPr>
              <a:buClr>
                <a:schemeClr val="bg1"/>
              </a:buClr>
            </a:pPr>
            <a:r>
              <a:rPr lang="ru-RU" sz="1800" b="1" smtClean="0">
                <a:solidFill>
                  <a:schemeClr val="bg1"/>
                </a:solidFill>
              </a:rPr>
              <a:t>Оптимальный уровень двигательной активности</a:t>
            </a:r>
          </a:p>
          <a:p>
            <a:pPr>
              <a:buClr>
                <a:schemeClr val="bg1"/>
              </a:buClr>
            </a:pPr>
            <a:r>
              <a:rPr lang="ru-RU" sz="1800" b="1" smtClean="0">
                <a:solidFill>
                  <a:schemeClr val="bg1"/>
                </a:solidFill>
              </a:rPr>
              <a:t>Закаливание</a:t>
            </a:r>
          </a:p>
          <a:p>
            <a:pPr>
              <a:buClr>
                <a:schemeClr val="bg1"/>
              </a:buClr>
            </a:pPr>
            <a:r>
              <a:rPr lang="ru-RU" sz="1800" b="1" smtClean="0">
                <a:solidFill>
                  <a:schemeClr val="bg1"/>
                </a:solidFill>
              </a:rPr>
              <a:t>Рациональное питание</a:t>
            </a:r>
          </a:p>
          <a:p>
            <a:pPr>
              <a:buClr>
                <a:schemeClr val="bg1"/>
              </a:buClr>
            </a:pPr>
            <a:r>
              <a:rPr lang="ru-RU" sz="1800" b="1" smtClean="0">
                <a:solidFill>
                  <a:schemeClr val="bg1"/>
                </a:solidFill>
              </a:rPr>
              <a:t>Соблюдение режима труда и отдыха</a:t>
            </a:r>
          </a:p>
          <a:p>
            <a:pPr>
              <a:buClr>
                <a:schemeClr val="bg1"/>
              </a:buClr>
            </a:pPr>
            <a:r>
              <a:rPr lang="ru-RU" sz="1800" b="1" smtClean="0">
                <a:solidFill>
                  <a:schemeClr val="bg1"/>
                </a:solidFill>
              </a:rPr>
              <a:t>Личная гигиена </a:t>
            </a:r>
          </a:p>
          <a:p>
            <a:pPr>
              <a:buClr>
                <a:schemeClr val="bg1"/>
              </a:buClr>
            </a:pPr>
            <a:r>
              <a:rPr lang="ru-RU" sz="1800" b="1" smtClean="0">
                <a:solidFill>
                  <a:schemeClr val="bg1"/>
                </a:solidFill>
              </a:rPr>
              <a:t>Регулярное прохождение медицинских осмотров</a:t>
            </a:r>
          </a:p>
          <a:p>
            <a:pPr>
              <a:buClr>
                <a:schemeClr val="bg1"/>
              </a:buClr>
            </a:pPr>
            <a:r>
              <a:rPr lang="ru-RU" sz="1800" b="1" smtClean="0">
                <a:solidFill>
                  <a:schemeClr val="bg1"/>
                </a:solidFill>
              </a:rPr>
              <a:t>Экологически грамотное поведение</a:t>
            </a:r>
          </a:p>
          <a:p>
            <a:pPr>
              <a:buClr>
                <a:schemeClr val="bg1"/>
              </a:buClr>
            </a:pPr>
            <a:r>
              <a:rPr lang="ru-RU" sz="1800" b="1" smtClean="0">
                <a:solidFill>
                  <a:schemeClr val="bg1"/>
                </a:solidFill>
              </a:rPr>
              <a:t>Психическая и эмоциональная устойчивость</a:t>
            </a:r>
          </a:p>
          <a:p>
            <a:pPr>
              <a:buClr>
                <a:schemeClr val="bg1"/>
              </a:buClr>
            </a:pPr>
            <a:r>
              <a:rPr lang="ru-RU" sz="1800" b="1" smtClean="0">
                <a:solidFill>
                  <a:schemeClr val="bg1"/>
                </a:solidFill>
              </a:rPr>
              <a:t>Сексуальное воспитание</a:t>
            </a:r>
          </a:p>
          <a:p>
            <a:pPr>
              <a:buClr>
                <a:schemeClr val="bg1"/>
              </a:buClr>
            </a:pPr>
            <a:r>
              <a:rPr lang="ru-RU" sz="1800" b="1" smtClean="0">
                <a:solidFill>
                  <a:schemeClr val="bg1"/>
                </a:solidFill>
              </a:rPr>
              <a:t>Отказ от вредных привычек</a:t>
            </a:r>
          </a:p>
          <a:p>
            <a:pPr>
              <a:buClr>
                <a:schemeClr val="bg1"/>
              </a:buClr>
            </a:pPr>
            <a:r>
              <a:rPr lang="ru-RU" sz="1800" b="1" smtClean="0">
                <a:solidFill>
                  <a:schemeClr val="bg1"/>
                </a:solidFill>
              </a:rPr>
              <a:t>Безопасное поведение </a:t>
            </a:r>
          </a:p>
        </p:txBody>
      </p:sp>
      <p:sp>
        <p:nvSpPr>
          <p:cNvPr id="5" name="Управляющая кнопка: далее 4">
            <a:hlinkClick r:id="" action="ppaction://hlinkshowjump?jump=nextslide" highlightClick="1"/>
          </p:cNvPr>
          <p:cNvSpPr/>
          <p:nvPr/>
        </p:nvSpPr>
        <p:spPr>
          <a:xfrm>
            <a:off x="8382000" y="6172200"/>
            <a:ext cx="762000" cy="685800"/>
          </a:xfrm>
          <a:prstGeom prst="actionButtonForwardNex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" name="Управляющая кнопка: назад 6">
            <a:hlinkClick r:id="rId3" action="ppaction://hlinksldjump" highlightClick="1"/>
          </p:cNvPr>
          <p:cNvSpPr/>
          <p:nvPr/>
        </p:nvSpPr>
        <p:spPr>
          <a:xfrm>
            <a:off x="7696200" y="6172200"/>
            <a:ext cx="685800" cy="685800"/>
          </a:xfrm>
          <a:prstGeom prst="actionButtonBackPreviou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ородская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553</TotalTime>
  <Words>1137</Words>
  <Application>Microsoft Office PowerPoint</Application>
  <PresentationFormat>Экран (4:3)</PresentationFormat>
  <Paragraphs>256</Paragraphs>
  <Slides>34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34</vt:i4>
      </vt:variant>
    </vt:vector>
  </HeadingPairs>
  <TitlesOfParts>
    <vt:vector size="35" baseType="lpstr">
      <vt:lpstr>Городская</vt:lpstr>
      <vt:lpstr>Слайд 1</vt:lpstr>
      <vt:lpstr>Здоровье человека</vt:lpstr>
      <vt:lpstr>Здоровье человека</vt:lpstr>
      <vt:lpstr>Социальное здоровье</vt:lpstr>
      <vt:lpstr>Оценка здоровья</vt:lpstr>
      <vt:lpstr>Группы здоровья детей и подростков</vt:lpstr>
      <vt:lpstr>Всемирный день здоровья</vt:lpstr>
      <vt:lpstr>Здоровый образ жизни</vt:lpstr>
      <vt:lpstr>Элементы ЗОЖ</vt:lpstr>
      <vt:lpstr>Современные методы оздоровления</vt:lpstr>
      <vt:lpstr>Факторы риска </vt:lpstr>
      <vt:lpstr>Солнце</vt:lpstr>
      <vt:lpstr>Факторы, разрушающие здоровье человека</vt:lpstr>
      <vt:lpstr>Курение</vt:lpstr>
      <vt:lpstr>Алкоголизм</vt:lpstr>
      <vt:lpstr>Наркомания и токсикомания</vt:lpstr>
      <vt:lpstr>Наркомания. Оказание помощи при отравлении наркотиками.</vt:lpstr>
      <vt:lpstr>Слайд 18</vt:lpstr>
      <vt:lpstr>Понятие о личной гигиене</vt:lpstr>
      <vt:lpstr>Основные задачи гигиены</vt:lpstr>
      <vt:lpstr>Гигиена кожи</vt:lpstr>
      <vt:lpstr>Правила гигиены кожи</vt:lpstr>
      <vt:lpstr>Гигиена питания</vt:lpstr>
      <vt:lpstr>Гигиена питания</vt:lpstr>
      <vt:lpstr>Гигиена воды</vt:lpstr>
      <vt:lpstr>Гигиена одежды</vt:lpstr>
      <vt:lpstr>Гигиена одежды</vt:lpstr>
      <vt:lpstr>Гигиена жилища</vt:lpstr>
      <vt:lpstr>Слайд 29</vt:lpstr>
      <vt:lpstr>Слайд 30</vt:lpstr>
      <vt:lpstr>Слайд 31</vt:lpstr>
      <vt:lpstr>Слайд 32</vt:lpstr>
      <vt:lpstr>Вывод</vt:lpstr>
      <vt:lpstr>Слайд 34</vt:lpstr>
    </vt:vector>
  </TitlesOfParts>
  <Company>сош №51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Проект ПО ОБЖ на тему «Наркомания»</dc:title>
  <dc:creator>Дегтярёв А.И.</dc:creator>
  <cp:lastModifiedBy>Win-10</cp:lastModifiedBy>
  <cp:revision>89</cp:revision>
  <dcterms:created xsi:type="dcterms:W3CDTF">2011-11-13T11:27:52Z</dcterms:created>
  <dcterms:modified xsi:type="dcterms:W3CDTF">2020-05-16T09:09:03Z</dcterms:modified>
</cp:coreProperties>
</file>